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9"/>
  </p:notesMasterIdLst>
  <p:handoutMasterIdLst>
    <p:handoutMasterId r:id="rId30"/>
  </p:handoutMasterIdLst>
  <p:sldIdLst>
    <p:sldId id="288" r:id="rId5"/>
    <p:sldId id="328" r:id="rId6"/>
    <p:sldId id="313" r:id="rId7"/>
    <p:sldId id="267" r:id="rId8"/>
    <p:sldId id="323" r:id="rId9"/>
    <p:sldId id="314" r:id="rId10"/>
    <p:sldId id="320" r:id="rId11"/>
    <p:sldId id="316" r:id="rId12"/>
    <p:sldId id="318" r:id="rId13"/>
    <p:sldId id="319" r:id="rId14"/>
    <p:sldId id="321" r:id="rId15"/>
    <p:sldId id="322" r:id="rId16"/>
    <p:sldId id="324" r:id="rId17"/>
    <p:sldId id="325" r:id="rId18"/>
    <p:sldId id="327" r:id="rId19"/>
    <p:sldId id="270" r:id="rId20"/>
    <p:sldId id="282" r:id="rId21"/>
    <p:sldId id="285" r:id="rId22"/>
    <p:sldId id="283" r:id="rId23"/>
    <p:sldId id="284" r:id="rId24"/>
    <p:sldId id="272" r:id="rId25"/>
    <p:sldId id="289" r:id="rId26"/>
    <p:sldId id="296" r:id="rId27"/>
    <p:sldId id="286" r:id="rId28"/>
  </p:sldIdLst>
  <p:sldSz cx="10693400" cy="601186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van Schaik" initials="EvS" lastIdx="11" clrIdx="0">
    <p:extLst>
      <p:ext uri="{19B8F6BF-5375-455C-9EA6-DF929625EA0E}">
        <p15:presenceInfo xmlns:p15="http://schemas.microsoft.com/office/powerpoint/2012/main" userId="S-1-5-21-1755203867-907568088-2474609135-92255" providerId="AD"/>
      </p:ext>
    </p:extLst>
  </p:cmAuthor>
  <p:cmAuthor id="2" name="Sylvia Herold" initials="SH" lastIdx="1" clrIdx="1">
    <p:extLst>
      <p:ext uri="{19B8F6BF-5375-455C-9EA6-DF929625EA0E}">
        <p15:presenceInfo xmlns:p15="http://schemas.microsoft.com/office/powerpoint/2012/main" userId="S-1-5-21-1755203867-907568088-2474609135-17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837"/>
    <a:srgbClr val="52BCCE"/>
    <a:srgbClr val="8273B3"/>
    <a:srgbClr val="CBD242"/>
    <a:srgbClr val="EE7402"/>
    <a:srgbClr val="D6393F"/>
    <a:srgbClr val="57C6D4"/>
    <a:srgbClr val="FFFFFF"/>
    <a:srgbClr val="3C3C3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9A957-5DBE-435D-87AB-3C07664CA641}" v="189" dt="2019-02-06T12:02:28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0116" autoAdjust="0"/>
  </p:normalViewPr>
  <p:slideViewPr>
    <p:cSldViewPr>
      <p:cViewPr varScale="1">
        <p:scale>
          <a:sx n="117" d="100"/>
          <a:sy n="117" d="100"/>
        </p:scale>
        <p:origin x="738" y="96"/>
      </p:cViewPr>
      <p:guideLst>
        <p:guide orient="horz" pos="1894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nl-NL"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Afbeelding 1">
          <a:extLst xmlns:a="http://schemas.openxmlformats.org/drawingml/2006/main">
            <a:ext uri="{FF2B5EF4-FFF2-40B4-BE49-F238E27FC236}">
              <a16:creationId xmlns:a16="http://schemas.microsoft.com/office/drawing/2014/main" id="{1C9389B2-B6E4-41DC-960A-97F7CB5D279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9214" r="10145"/>
        <a:stretch xmlns:a="http://schemas.openxmlformats.org/drawingml/2006/main"/>
      </cdr:blipFill>
      <cdr:spPr>
        <a:xfrm xmlns:a="http://schemas.openxmlformats.org/drawingml/2006/main">
          <a:off x="0" y="0"/>
          <a:ext cx="4680520" cy="341904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993" y="2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1460-6548-4F24-ADCA-6785194625C6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993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1DB7-10EE-4885-8443-D80943C0E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9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993" y="2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6C07-1508-4A8C-926B-B08B9074ECEF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1233488"/>
            <a:ext cx="59261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993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1A3E5-A9BE-46E0-94E0-F903DB9C13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08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86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55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5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73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63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56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250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445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70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5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78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85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D6393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02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25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68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57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A3E5-A9BE-46E0-94E0-F903DB9C135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2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66180" y="1781795"/>
            <a:ext cx="9505056" cy="2232248"/>
          </a:xfrm>
          <a:custGeom>
            <a:avLst/>
            <a:gdLst>
              <a:gd name="connsiteX0" fmla="*/ 0 w 9505056"/>
              <a:gd name="connsiteY0" fmla="*/ 0 h 2232248"/>
              <a:gd name="connsiteX1" fmla="*/ 9505056 w 9505056"/>
              <a:gd name="connsiteY1" fmla="*/ 0 h 2232248"/>
              <a:gd name="connsiteX2" fmla="*/ 9505056 w 9505056"/>
              <a:gd name="connsiteY2" fmla="*/ 2232248 h 2232248"/>
              <a:gd name="connsiteX3" fmla="*/ 0 w 9505056"/>
              <a:gd name="connsiteY3" fmla="*/ 2232248 h 2232248"/>
              <a:gd name="connsiteX4" fmla="*/ 0 w 9505056"/>
              <a:gd name="connsiteY4" fmla="*/ 0 h 2232248"/>
              <a:gd name="connsiteX0" fmla="*/ 0 w 9505056"/>
              <a:gd name="connsiteY0" fmla="*/ 0 h 2232248"/>
              <a:gd name="connsiteX1" fmla="*/ 9505056 w 9505056"/>
              <a:gd name="connsiteY1" fmla="*/ 0 h 2232248"/>
              <a:gd name="connsiteX2" fmla="*/ 9505056 w 9505056"/>
              <a:gd name="connsiteY2" fmla="*/ 2232248 h 2232248"/>
              <a:gd name="connsiteX3" fmla="*/ 2208694 w 9505056"/>
              <a:gd name="connsiteY3" fmla="*/ 2226935 h 2232248"/>
              <a:gd name="connsiteX4" fmla="*/ 0 w 9505056"/>
              <a:gd name="connsiteY4" fmla="*/ 2232248 h 2232248"/>
              <a:gd name="connsiteX5" fmla="*/ 0 w 9505056"/>
              <a:gd name="connsiteY5" fmla="*/ 0 h 2232248"/>
              <a:gd name="connsiteX0" fmla="*/ 0 w 9505056"/>
              <a:gd name="connsiteY0" fmla="*/ 0 h 2232248"/>
              <a:gd name="connsiteX1" fmla="*/ 9505056 w 9505056"/>
              <a:gd name="connsiteY1" fmla="*/ 0 h 2232248"/>
              <a:gd name="connsiteX2" fmla="*/ 9505056 w 9505056"/>
              <a:gd name="connsiteY2" fmla="*/ 2232248 h 2232248"/>
              <a:gd name="connsiteX3" fmla="*/ 2435465 w 9505056"/>
              <a:gd name="connsiteY3" fmla="*/ 2226935 h 2232248"/>
              <a:gd name="connsiteX4" fmla="*/ 2208694 w 9505056"/>
              <a:gd name="connsiteY4" fmla="*/ 2226935 h 2232248"/>
              <a:gd name="connsiteX5" fmla="*/ 0 w 9505056"/>
              <a:gd name="connsiteY5" fmla="*/ 2232248 h 2232248"/>
              <a:gd name="connsiteX6" fmla="*/ 0 w 9505056"/>
              <a:gd name="connsiteY6" fmla="*/ 0 h 2232248"/>
              <a:gd name="connsiteX0" fmla="*/ 2208694 w 9505056"/>
              <a:gd name="connsiteY0" fmla="*/ 2226935 h 2318375"/>
              <a:gd name="connsiteX1" fmla="*/ 0 w 9505056"/>
              <a:gd name="connsiteY1" fmla="*/ 2232248 h 2318375"/>
              <a:gd name="connsiteX2" fmla="*/ 0 w 9505056"/>
              <a:gd name="connsiteY2" fmla="*/ 0 h 2318375"/>
              <a:gd name="connsiteX3" fmla="*/ 9505056 w 9505056"/>
              <a:gd name="connsiteY3" fmla="*/ 0 h 2318375"/>
              <a:gd name="connsiteX4" fmla="*/ 9505056 w 9505056"/>
              <a:gd name="connsiteY4" fmla="*/ 2232248 h 2318375"/>
              <a:gd name="connsiteX5" fmla="*/ 2526905 w 9505056"/>
              <a:gd name="connsiteY5" fmla="*/ 2318375 h 2318375"/>
              <a:gd name="connsiteX0" fmla="*/ 2208694 w 9505056"/>
              <a:gd name="connsiteY0" fmla="*/ 2226935 h 2232248"/>
              <a:gd name="connsiteX1" fmla="*/ 0 w 9505056"/>
              <a:gd name="connsiteY1" fmla="*/ 2232248 h 2232248"/>
              <a:gd name="connsiteX2" fmla="*/ 0 w 9505056"/>
              <a:gd name="connsiteY2" fmla="*/ 0 h 2232248"/>
              <a:gd name="connsiteX3" fmla="*/ 9505056 w 9505056"/>
              <a:gd name="connsiteY3" fmla="*/ 0 h 2232248"/>
              <a:gd name="connsiteX4" fmla="*/ 9505056 w 9505056"/>
              <a:gd name="connsiteY4" fmla="*/ 2232248 h 2232248"/>
              <a:gd name="connsiteX5" fmla="*/ 2517380 w 9505056"/>
              <a:gd name="connsiteY5" fmla="*/ 2208838 h 2232248"/>
              <a:gd name="connsiteX0" fmla="*/ 2208694 w 9505056"/>
              <a:gd name="connsiteY0" fmla="*/ 2226935 h 2232248"/>
              <a:gd name="connsiteX1" fmla="*/ 0 w 9505056"/>
              <a:gd name="connsiteY1" fmla="*/ 2232248 h 2232248"/>
              <a:gd name="connsiteX2" fmla="*/ 0 w 9505056"/>
              <a:gd name="connsiteY2" fmla="*/ 0 h 2232248"/>
              <a:gd name="connsiteX3" fmla="*/ 9505056 w 9505056"/>
              <a:gd name="connsiteY3" fmla="*/ 0 h 2232248"/>
              <a:gd name="connsiteX4" fmla="*/ 9505056 w 9505056"/>
              <a:gd name="connsiteY4" fmla="*/ 2232248 h 2232248"/>
              <a:gd name="connsiteX5" fmla="*/ 2653111 w 9505056"/>
              <a:gd name="connsiteY5" fmla="*/ 1751638 h 2232248"/>
              <a:gd name="connsiteX0" fmla="*/ 2208694 w 9505056"/>
              <a:gd name="connsiteY0" fmla="*/ 2226935 h 2232248"/>
              <a:gd name="connsiteX1" fmla="*/ 0 w 9505056"/>
              <a:gd name="connsiteY1" fmla="*/ 2232248 h 2232248"/>
              <a:gd name="connsiteX2" fmla="*/ 0 w 9505056"/>
              <a:gd name="connsiteY2" fmla="*/ 0 h 2232248"/>
              <a:gd name="connsiteX3" fmla="*/ 9505056 w 9505056"/>
              <a:gd name="connsiteY3" fmla="*/ 0 h 2232248"/>
              <a:gd name="connsiteX4" fmla="*/ 9505056 w 9505056"/>
              <a:gd name="connsiteY4" fmla="*/ 2232248 h 2232248"/>
              <a:gd name="connsiteX5" fmla="*/ 2422130 w 9505056"/>
              <a:gd name="connsiteY5" fmla="*/ 223027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5056" h="2232248">
                <a:moveTo>
                  <a:pt x="2208694" y="2226935"/>
                </a:moveTo>
                <a:lnTo>
                  <a:pt x="0" y="2232248"/>
                </a:lnTo>
                <a:lnTo>
                  <a:pt x="0" y="0"/>
                </a:lnTo>
                <a:lnTo>
                  <a:pt x="9505056" y="0"/>
                </a:lnTo>
                <a:lnTo>
                  <a:pt x="9505056" y="2232248"/>
                </a:lnTo>
                <a:lnTo>
                  <a:pt x="2422130" y="2230270"/>
                </a:lnTo>
              </a:path>
            </a:pathLst>
          </a:custGeom>
          <a:solidFill>
            <a:schemeClr val="accent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180" y="1781795"/>
            <a:ext cx="9505056" cy="2232248"/>
          </a:xfrm>
          <a:noFill/>
          <a:ln w="57150">
            <a:noFill/>
          </a:ln>
        </p:spPr>
        <p:txBody>
          <a:bodyPr wrap="square"/>
          <a:lstStyle>
            <a:lvl1pPr>
              <a:defRPr sz="57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64" y="4396435"/>
            <a:ext cx="6767026" cy="12017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logo-aven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99" y="159519"/>
            <a:ext cx="2953518" cy="1325883"/>
          </a:xfrm>
          <a:prstGeom prst="rect">
            <a:avLst/>
          </a:prstGeom>
        </p:spPr>
      </p:pic>
      <p:pic>
        <p:nvPicPr>
          <p:cNvPr id="14" name="Afbeelding 13" descr="logo-a-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86" y="4290892"/>
            <a:ext cx="1655067" cy="1655067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 rot="5400000">
            <a:off x="2818319" y="3935272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accent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1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0693400" cy="6011863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  <p:pic>
        <p:nvPicPr>
          <p:cNvPr id="4" name="Afbeelding 3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ventus - t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rgbClr val="7A5FA6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Vrije vorm 5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8" name="Afbeelding 7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54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178348" y="1781795"/>
            <a:ext cx="6552729" cy="1982485"/>
          </a:xfrm>
          <a:prstGeom prst="rect">
            <a:avLst/>
          </a:prstGeom>
          <a:solidFill>
            <a:schemeClr val="accent1"/>
          </a:solidFill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348" y="1781795"/>
            <a:ext cx="6554172" cy="1982485"/>
          </a:xfrm>
          <a:noFill/>
          <a:ln>
            <a:noFill/>
          </a:ln>
        </p:spPr>
        <p:txBody>
          <a:bodyPr wrap="square"/>
          <a:lstStyle>
            <a:lvl1pPr>
              <a:defRPr sz="4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380" y="3798019"/>
            <a:ext cx="59766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logo-aven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99" y="159519"/>
            <a:ext cx="2953518" cy="1325883"/>
          </a:xfrm>
          <a:prstGeom prst="rect">
            <a:avLst/>
          </a:prstGeom>
        </p:spPr>
      </p:pic>
      <p:pic>
        <p:nvPicPr>
          <p:cNvPr id="9" name="Afbeelding 8" descr="logo-a-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86" y="4290892"/>
            <a:ext cx="1655067" cy="165506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167891" y="1781795"/>
            <a:ext cx="6563186" cy="2448272"/>
          </a:xfrm>
          <a:custGeom>
            <a:avLst/>
            <a:gdLst>
              <a:gd name="connsiteX0" fmla="*/ 0 w 6552728"/>
              <a:gd name="connsiteY0" fmla="*/ 0 h 2448272"/>
              <a:gd name="connsiteX1" fmla="*/ 6552728 w 6552728"/>
              <a:gd name="connsiteY1" fmla="*/ 0 h 2448272"/>
              <a:gd name="connsiteX2" fmla="*/ 6552728 w 6552728"/>
              <a:gd name="connsiteY2" fmla="*/ 2448272 h 2448272"/>
              <a:gd name="connsiteX3" fmla="*/ 0 w 6552728"/>
              <a:gd name="connsiteY3" fmla="*/ 2448272 h 2448272"/>
              <a:gd name="connsiteX4" fmla="*/ 0 w 6552728"/>
              <a:gd name="connsiteY4" fmla="*/ 0 h 2448272"/>
              <a:gd name="connsiteX0" fmla="*/ 0 w 6552728"/>
              <a:gd name="connsiteY0" fmla="*/ 0 h 2448272"/>
              <a:gd name="connsiteX1" fmla="*/ 6552728 w 6552728"/>
              <a:gd name="connsiteY1" fmla="*/ 0 h 2448272"/>
              <a:gd name="connsiteX2" fmla="*/ 6552728 w 6552728"/>
              <a:gd name="connsiteY2" fmla="*/ 2448272 h 2448272"/>
              <a:gd name="connsiteX3" fmla="*/ 0 w 6552728"/>
              <a:gd name="connsiteY3" fmla="*/ 2448272 h 2448272"/>
              <a:gd name="connsiteX4" fmla="*/ 496 w 6552728"/>
              <a:gd name="connsiteY4" fmla="*/ 492299 h 2448272"/>
              <a:gd name="connsiteX5" fmla="*/ 0 w 6552728"/>
              <a:gd name="connsiteY5" fmla="*/ 0 h 2448272"/>
              <a:gd name="connsiteX0" fmla="*/ 486034 w 7038762"/>
              <a:gd name="connsiteY0" fmla="*/ 0 h 2448272"/>
              <a:gd name="connsiteX1" fmla="*/ 7038762 w 7038762"/>
              <a:gd name="connsiteY1" fmla="*/ 0 h 2448272"/>
              <a:gd name="connsiteX2" fmla="*/ 7038762 w 7038762"/>
              <a:gd name="connsiteY2" fmla="*/ 2448272 h 2448272"/>
              <a:gd name="connsiteX3" fmla="*/ 486034 w 7038762"/>
              <a:gd name="connsiteY3" fmla="*/ 2448272 h 2448272"/>
              <a:gd name="connsiteX4" fmla="*/ 484149 w 7038762"/>
              <a:gd name="connsiteY4" fmla="*/ 630411 h 2448272"/>
              <a:gd name="connsiteX5" fmla="*/ 486530 w 7038762"/>
              <a:gd name="connsiteY5" fmla="*/ 492299 h 2448272"/>
              <a:gd name="connsiteX6" fmla="*/ 486034 w 7038762"/>
              <a:gd name="connsiteY6" fmla="*/ 0 h 2448272"/>
              <a:gd name="connsiteX0" fmla="*/ 483201 w 7035433"/>
              <a:gd name="connsiteY0" fmla="*/ 492299 h 2448272"/>
              <a:gd name="connsiteX1" fmla="*/ 482705 w 7035433"/>
              <a:gd name="connsiteY1" fmla="*/ 0 h 2448272"/>
              <a:gd name="connsiteX2" fmla="*/ 7035433 w 7035433"/>
              <a:gd name="connsiteY2" fmla="*/ 0 h 2448272"/>
              <a:gd name="connsiteX3" fmla="*/ 7035433 w 7035433"/>
              <a:gd name="connsiteY3" fmla="*/ 2448272 h 2448272"/>
              <a:gd name="connsiteX4" fmla="*/ 482705 w 7035433"/>
              <a:gd name="connsiteY4" fmla="*/ 2448272 h 2448272"/>
              <a:gd name="connsiteX5" fmla="*/ 572260 w 7035433"/>
              <a:gd name="connsiteY5" fmla="*/ 721851 h 2448272"/>
              <a:gd name="connsiteX0" fmla="*/ 509936 w 7062168"/>
              <a:gd name="connsiteY0" fmla="*/ 492299 h 2448272"/>
              <a:gd name="connsiteX1" fmla="*/ 509440 w 7062168"/>
              <a:gd name="connsiteY1" fmla="*/ 0 h 2448272"/>
              <a:gd name="connsiteX2" fmla="*/ 7062168 w 7062168"/>
              <a:gd name="connsiteY2" fmla="*/ 0 h 2448272"/>
              <a:gd name="connsiteX3" fmla="*/ 7062168 w 7062168"/>
              <a:gd name="connsiteY3" fmla="*/ 2448272 h 2448272"/>
              <a:gd name="connsiteX4" fmla="*/ 509440 w 7062168"/>
              <a:gd name="connsiteY4" fmla="*/ 2448272 h 2448272"/>
              <a:gd name="connsiteX5" fmla="*/ 498982 w 7062168"/>
              <a:gd name="connsiteY5" fmla="*/ 633745 h 2448272"/>
              <a:gd name="connsiteX0" fmla="*/ 48143 w 6600375"/>
              <a:gd name="connsiteY0" fmla="*/ 492299 h 2448272"/>
              <a:gd name="connsiteX1" fmla="*/ 47647 w 6600375"/>
              <a:gd name="connsiteY1" fmla="*/ 0 h 2448272"/>
              <a:gd name="connsiteX2" fmla="*/ 6600375 w 6600375"/>
              <a:gd name="connsiteY2" fmla="*/ 0 h 2448272"/>
              <a:gd name="connsiteX3" fmla="*/ 6600375 w 6600375"/>
              <a:gd name="connsiteY3" fmla="*/ 2448272 h 2448272"/>
              <a:gd name="connsiteX4" fmla="*/ 47647 w 6600375"/>
              <a:gd name="connsiteY4" fmla="*/ 2448272 h 2448272"/>
              <a:gd name="connsiteX5" fmla="*/ 37189 w 6600375"/>
              <a:gd name="connsiteY5" fmla="*/ 633745 h 2448272"/>
              <a:gd name="connsiteX0" fmla="*/ 10954 w 6563186"/>
              <a:gd name="connsiteY0" fmla="*/ 492299 h 2448272"/>
              <a:gd name="connsiteX1" fmla="*/ 10458 w 6563186"/>
              <a:gd name="connsiteY1" fmla="*/ 0 h 2448272"/>
              <a:gd name="connsiteX2" fmla="*/ 6563186 w 6563186"/>
              <a:gd name="connsiteY2" fmla="*/ 0 h 2448272"/>
              <a:gd name="connsiteX3" fmla="*/ 6563186 w 6563186"/>
              <a:gd name="connsiteY3" fmla="*/ 2448272 h 2448272"/>
              <a:gd name="connsiteX4" fmla="*/ 10458 w 6563186"/>
              <a:gd name="connsiteY4" fmla="*/ 2448272 h 2448272"/>
              <a:gd name="connsiteX5" fmla="*/ 0 w 6563186"/>
              <a:gd name="connsiteY5" fmla="*/ 633745 h 2448272"/>
              <a:gd name="connsiteX0" fmla="*/ 10954 w 6563186"/>
              <a:gd name="connsiteY0" fmla="*/ 492299 h 2448272"/>
              <a:gd name="connsiteX1" fmla="*/ 10458 w 6563186"/>
              <a:gd name="connsiteY1" fmla="*/ 0 h 2448272"/>
              <a:gd name="connsiteX2" fmla="*/ 6563186 w 6563186"/>
              <a:gd name="connsiteY2" fmla="*/ 0 h 2448272"/>
              <a:gd name="connsiteX3" fmla="*/ 6563186 w 6563186"/>
              <a:gd name="connsiteY3" fmla="*/ 2448272 h 2448272"/>
              <a:gd name="connsiteX4" fmla="*/ 10458 w 6563186"/>
              <a:gd name="connsiteY4" fmla="*/ 2448272 h 2448272"/>
              <a:gd name="connsiteX5" fmla="*/ 0 w 6563186"/>
              <a:gd name="connsiteY5" fmla="*/ 633745 h 2448272"/>
              <a:gd name="connsiteX0" fmla="*/ 10954 w 6563186"/>
              <a:gd name="connsiteY0" fmla="*/ 492299 h 2448272"/>
              <a:gd name="connsiteX1" fmla="*/ 10458 w 6563186"/>
              <a:gd name="connsiteY1" fmla="*/ 0 h 2448272"/>
              <a:gd name="connsiteX2" fmla="*/ 6563186 w 6563186"/>
              <a:gd name="connsiteY2" fmla="*/ 0 h 2448272"/>
              <a:gd name="connsiteX3" fmla="*/ 6563186 w 6563186"/>
              <a:gd name="connsiteY3" fmla="*/ 2448272 h 2448272"/>
              <a:gd name="connsiteX4" fmla="*/ 10458 w 6563186"/>
              <a:gd name="connsiteY4" fmla="*/ 2448272 h 2448272"/>
              <a:gd name="connsiteX5" fmla="*/ 0 w 6563186"/>
              <a:gd name="connsiteY5" fmla="*/ 633745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3186" h="2448272">
                <a:moveTo>
                  <a:pt x="10954" y="492299"/>
                </a:moveTo>
                <a:cubicBezTo>
                  <a:pt x="10789" y="328199"/>
                  <a:pt x="10623" y="164100"/>
                  <a:pt x="10458" y="0"/>
                </a:cubicBezTo>
                <a:lnTo>
                  <a:pt x="6563186" y="0"/>
                </a:lnTo>
                <a:lnTo>
                  <a:pt x="6563186" y="2448272"/>
                </a:lnTo>
                <a:lnTo>
                  <a:pt x="10458" y="2448272"/>
                </a:lnTo>
                <a:cubicBezTo>
                  <a:pt x="5778" y="1128654"/>
                  <a:pt x="1346" y="1020700"/>
                  <a:pt x="0" y="633745"/>
                </a:cubicBezTo>
              </a:path>
            </a:pathLst>
          </a:custGeom>
          <a:noFill/>
          <a:ln w="57150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2003406" y="2201938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93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 3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2221706" y="2494483"/>
            <a:ext cx="7789069" cy="26712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92200" y="1589709"/>
            <a:ext cx="7848872" cy="912089"/>
          </a:xfrm>
          <a:prstGeom prst="rect">
            <a:avLst/>
          </a:prstGeom>
          <a:solidFill>
            <a:schemeClr val="accent1"/>
          </a:solidFill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347" y="1565771"/>
            <a:ext cx="7848873" cy="928712"/>
          </a:xfrm>
          <a:ln>
            <a:noFill/>
          </a:ln>
        </p:spPr>
        <p:txBody>
          <a:bodyPr wrap="square"/>
          <a:lstStyle>
            <a:lvl1pPr>
              <a:defRPr sz="4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348" y="5166171"/>
            <a:ext cx="7848872" cy="504056"/>
          </a:xfrm>
          <a:prstGeom prst="rect">
            <a:avLst/>
          </a:prstGeom>
        </p:spPr>
        <p:txBody>
          <a:bodyPr wrap="none" lIns="324000" anchor="ctr" anchorCtr="0">
            <a:noAutofit/>
          </a:bodyPr>
          <a:lstStyle>
            <a:lvl1pPr marL="0" indent="0" algn="l">
              <a:buNone/>
              <a:defRPr>
                <a:solidFill>
                  <a:srgbClr val="3C3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2178348" y="1565771"/>
            <a:ext cx="7848872" cy="410445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192200" y="1589709"/>
            <a:ext cx="7848872" cy="4104456"/>
          </a:xfrm>
          <a:custGeom>
            <a:avLst/>
            <a:gdLst>
              <a:gd name="connsiteX0" fmla="*/ 0 w 7848872"/>
              <a:gd name="connsiteY0" fmla="*/ 0 h 4104456"/>
              <a:gd name="connsiteX1" fmla="*/ 7848872 w 7848872"/>
              <a:gd name="connsiteY1" fmla="*/ 0 h 4104456"/>
              <a:gd name="connsiteX2" fmla="*/ 7848872 w 7848872"/>
              <a:gd name="connsiteY2" fmla="*/ 4104456 h 4104456"/>
              <a:gd name="connsiteX3" fmla="*/ 0 w 7848872"/>
              <a:gd name="connsiteY3" fmla="*/ 4104456 h 4104456"/>
              <a:gd name="connsiteX4" fmla="*/ 0 w 7848872"/>
              <a:gd name="connsiteY4" fmla="*/ 0 h 4104456"/>
              <a:gd name="connsiteX0" fmla="*/ 0 w 7848872"/>
              <a:gd name="connsiteY0" fmla="*/ 0 h 4104456"/>
              <a:gd name="connsiteX1" fmla="*/ 7848872 w 7848872"/>
              <a:gd name="connsiteY1" fmla="*/ 0 h 4104456"/>
              <a:gd name="connsiteX2" fmla="*/ 7848872 w 7848872"/>
              <a:gd name="connsiteY2" fmla="*/ 4104456 h 4104456"/>
              <a:gd name="connsiteX3" fmla="*/ 0 w 7848872"/>
              <a:gd name="connsiteY3" fmla="*/ 4104456 h 4104456"/>
              <a:gd name="connsiteX4" fmla="*/ 931 w 7848872"/>
              <a:gd name="connsiteY4" fmla="*/ 327197 h 4104456"/>
              <a:gd name="connsiteX5" fmla="*/ 0 w 7848872"/>
              <a:gd name="connsiteY5" fmla="*/ 0 h 4104456"/>
              <a:gd name="connsiteX0" fmla="*/ 581915 w 8430787"/>
              <a:gd name="connsiteY0" fmla="*/ 0 h 4104456"/>
              <a:gd name="connsiteX1" fmla="*/ 8430787 w 8430787"/>
              <a:gd name="connsiteY1" fmla="*/ 0 h 4104456"/>
              <a:gd name="connsiteX2" fmla="*/ 8430787 w 8430787"/>
              <a:gd name="connsiteY2" fmla="*/ 4104456 h 4104456"/>
              <a:gd name="connsiteX3" fmla="*/ 581915 w 8430787"/>
              <a:gd name="connsiteY3" fmla="*/ 4104456 h 4104456"/>
              <a:gd name="connsiteX4" fmla="*/ 580465 w 8430787"/>
              <a:gd name="connsiteY4" fmla="*/ 608185 h 4104456"/>
              <a:gd name="connsiteX5" fmla="*/ 582846 w 8430787"/>
              <a:gd name="connsiteY5" fmla="*/ 327197 h 4104456"/>
              <a:gd name="connsiteX6" fmla="*/ 581915 w 8430787"/>
              <a:gd name="connsiteY6" fmla="*/ 0 h 4104456"/>
              <a:gd name="connsiteX0" fmla="*/ 579511 w 8427452"/>
              <a:gd name="connsiteY0" fmla="*/ 327197 h 4104456"/>
              <a:gd name="connsiteX1" fmla="*/ 578580 w 8427452"/>
              <a:gd name="connsiteY1" fmla="*/ 0 h 4104456"/>
              <a:gd name="connsiteX2" fmla="*/ 8427452 w 8427452"/>
              <a:gd name="connsiteY2" fmla="*/ 0 h 4104456"/>
              <a:gd name="connsiteX3" fmla="*/ 8427452 w 8427452"/>
              <a:gd name="connsiteY3" fmla="*/ 4104456 h 4104456"/>
              <a:gd name="connsiteX4" fmla="*/ 578580 w 8427452"/>
              <a:gd name="connsiteY4" fmla="*/ 4104456 h 4104456"/>
              <a:gd name="connsiteX5" fmla="*/ 668570 w 8427452"/>
              <a:gd name="connsiteY5" fmla="*/ 699625 h 4104456"/>
              <a:gd name="connsiteX0" fmla="*/ 579511 w 8427452"/>
              <a:gd name="connsiteY0" fmla="*/ 412922 h 4104456"/>
              <a:gd name="connsiteX1" fmla="*/ 578580 w 8427452"/>
              <a:gd name="connsiteY1" fmla="*/ 0 h 4104456"/>
              <a:gd name="connsiteX2" fmla="*/ 8427452 w 8427452"/>
              <a:gd name="connsiteY2" fmla="*/ 0 h 4104456"/>
              <a:gd name="connsiteX3" fmla="*/ 8427452 w 8427452"/>
              <a:gd name="connsiteY3" fmla="*/ 4104456 h 4104456"/>
              <a:gd name="connsiteX4" fmla="*/ 578580 w 8427452"/>
              <a:gd name="connsiteY4" fmla="*/ 4104456 h 4104456"/>
              <a:gd name="connsiteX5" fmla="*/ 668570 w 8427452"/>
              <a:gd name="connsiteY5" fmla="*/ 699625 h 4104456"/>
              <a:gd name="connsiteX0" fmla="*/ 602812 w 8450753"/>
              <a:gd name="connsiteY0" fmla="*/ 412922 h 4104456"/>
              <a:gd name="connsiteX1" fmla="*/ 601881 w 8450753"/>
              <a:gd name="connsiteY1" fmla="*/ 0 h 4104456"/>
              <a:gd name="connsiteX2" fmla="*/ 8450753 w 8450753"/>
              <a:gd name="connsiteY2" fmla="*/ 0 h 4104456"/>
              <a:gd name="connsiteX3" fmla="*/ 8450753 w 8450753"/>
              <a:gd name="connsiteY3" fmla="*/ 4104456 h 4104456"/>
              <a:gd name="connsiteX4" fmla="*/ 601881 w 8450753"/>
              <a:gd name="connsiteY4" fmla="*/ 4104456 h 4104456"/>
              <a:gd name="connsiteX5" fmla="*/ 603765 w 8450753"/>
              <a:gd name="connsiteY5" fmla="*/ 542463 h 4104456"/>
              <a:gd name="connsiteX0" fmla="*/ 587090 w 8435031"/>
              <a:gd name="connsiteY0" fmla="*/ 412922 h 4104456"/>
              <a:gd name="connsiteX1" fmla="*/ 586159 w 8435031"/>
              <a:gd name="connsiteY1" fmla="*/ 0 h 4104456"/>
              <a:gd name="connsiteX2" fmla="*/ 8435031 w 8435031"/>
              <a:gd name="connsiteY2" fmla="*/ 0 h 4104456"/>
              <a:gd name="connsiteX3" fmla="*/ 8435031 w 8435031"/>
              <a:gd name="connsiteY3" fmla="*/ 4104456 h 4104456"/>
              <a:gd name="connsiteX4" fmla="*/ 586159 w 8435031"/>
              <a:gd name="connsiteY4" fmla="*/ 4104456 h 4104456"/>
              <a:gd name="connsiteX5" fmla="*/ 588043 w 8435031"/>
              <a:gd name="connsiteY5" fmla="*/ 542463 h 4104456"/>
              <a:gd name="connsiteX0" fmla="*/ 11200 w 7859141"/>
              <a:gd name="connsiteY0" fmla="*/ 412922 h 4104456"/>
              <a:gd name="connsiteX1" fmla="*/ 10269 w 7859141"/>
              <a:gd name="connsiteY1" fmla="*/ 0 h 4104456"/>
              <a:gd name="connsiteX2" fmla="*/ 7859141 w 7859141"/>
              <a:gd name="connsiteY2" fmla="*/ 0 h 4104456"/>
              <a:gd name="connsiteX3" fmla="*/ 7859141 w 7859141"/>
              <a:gd name="connsiteY3" fmla="*/ 4104456 h 4104456"/>
              <a:gd name="connsiteX4" fmla="*/ 10269 w 7859141"/>
              <a:gd name="connsiteY4" fmla="*/ 4104456 h 4104456"/>
              <a:gd name="connsiteX5" fmla="*/ 12153 w 7859141"/>
              <a:gd name="connsiteY5" fmla="*/ 542463 h 4104456"/>
              <a:gd name="connsiteX0" fmla="*/ 5245 w 7853186"/>
              <a:gd name="connsiteY0" fmla="*/ 412922 h 4104456"/>
              <a:gd name="connsiteX1" fmla="*/ 4314 w 7853186"/>
              <a:gd name="connsiteY1" fmla="*/ 0 h 4104456"/>
              <a:gd name="connsiteX2" fmla="*/ 7853186 w 7853186"/>
              <a:gd name="connsiteY2" fmla="*/ 0 h 4104456"/>
              <a:gd name="connsiteX3" fmla="*/ 7853186 w 7853186"/>
              <a:gd name="connsiteY3" fmla="*/ 4104456 h 4104456"/>
              <a:gd name="connsiteX4" fmla="*/ 4314 w 7853186"/>
              <a:gd name="connsiteY4" fmla="*/ 4104456 h 4104456"/>
              <a:gd name="connsiteX5" fmla="*/ 6198 w 7853186"/>
              <a:gd name="connsiteY5" fmla="*/ 542463 h 4104456"/>
              <a:gd name="connsiteX0" fmla="*/ 9554 w 7857495"/>
              <a:gd name="connsiteY0" fmla="*/ 412922 h 4104456"/>
              <a:gd name="connsiteX1" fmla="*/ 8623 w 7857495"/>
              <a:gd name="connsiteY1" fmla="*/ 0 h 4104456"/>
              <a:gd name="connsiteX2" fmla="*/ 7857495 w 7857495"/>
              <a:gd name="connsiteY2" fmla="*/ 0 h 4104456"/>
              <a:gd name="connsiteX3" fmla="*/ 7857495 w 7857495"/>
              <a:gd name="connsiteY3" fmla="*/ 4104456 h 4104456"/>
              <a:gd name="connsiteX4" fmla="*/ 8623 w 7857495"/>
              <a:gd name="connsiteY4" fmla="*/ 4104456 h 4104456"/>
              <a:gd name="connsiteX5" fmla="*/ 10507 w 7857495"/>
              <a:gd name="connsiteY5" fmla="*/ 542463 h 4104456"/>
              <a:gd name="connsiteX0" fmla="*/ 931 w 7848872"/>
              <a:gd name="connsiteY0" fmla="*/ 412922 h 4104456"/>
              <a:gd name="connsiteX1" fmla="*/ 0 w 7848872"/>
              <a:gd name="connsiteY1" fmla="*/ 0 h 4104456"/>
              <a:gd name="connsiteX2" fmla="*/ 7848872 w 7848872"/>
              <a:gd name="connsiteY2" fmla="*/ 0 h 4104456"/>
              <a:gd name="connsiteX3" fmla="*/ 7848872 w 7848872"/>
              <a:gd name="connsiteY3" fmla="*/ 4104456 h 4104456"/>
              <a:gd name="connsiteX4" fmla="*/ 0 w 7848872"/>
              <a:gd name="connsiteY4" fmla="*/ 4104456 h 4104456"/>
              <a:gd name="connsiteX5" fmla="*/ 1884 w 7848872"/>
              <a:gd name="connsiteY5" fmla="*/ 542463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8872" h="4104456">
                <a:moveTo>
                  <a:pt x="931" y="412922"/>
                </a:moveTo>
                <a:cubicBezTo>
                  <a:pt x="621" y="303856"/>
                  <a:pt x="310" y="109066"/>
                  <a:pt x="0" y="0"/>
                </a:cubicBezTo>
                <a:lnTo>
                  <a:pt x="7848872" y="0"/>
                </a:lnTo>
                <a:lnTo>
                  <a:pt x="7848872" y="4104456"/>
                </a:lnTo>
                <a:lnTo>
                  <a:pt x="0" y="4104456"/>
                </a:lnTo>
                <a:cubicBezTo>
                  <a:pt x="983" y="548039"/>
                  <a:pt x="1094" y="3409111"/>
                  <a:pt x="1884" y="542463"/>
                </a:cubicBezTo>
              </a:path>
            </a:pathLst>
          </a:custGeom>
          <a:noFill/>
          <a:ln w="57150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003406" y="1925811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4" name="Afbeelding 13" descr="logo-avent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99" y="159519"/>
            <a:ext cx="2953518" cy="13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beeld in v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147" y="1414463"/>
            <a:ext cx="9885041" cy="36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3"/>
          <p:cNvSpPr/>
          <p:nvPr/>
        </p:nvSpPr>
        <p:spPr>
          <a:xfrm>
            <a:off x="376238" y="240753"/>
            <a:ext cx="9925423" cy="1181001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chemeClr val="accent1"/>
          </a:solidFill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50043" y="240507"/>
            <a:ext cx="9946481" cy="4852194"/>
          </a:xfrm>
          <a:prstGeom prst="rect">
            <a:avLst/>
          </a:prstGeom>
          <a:noFill/>
          <a:ln w="57150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74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beeld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693400" cy="601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4" name="Afbeelding 3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chemeClr val="accent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64" y="1562986"/>
            <a:ext cx="5184576" cy="38073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9173" y="1648047"/>
            <a:ext cx="4444408" cy="3498111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1" name="Afbeelding 10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12" name="Vrije vorm 11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419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chemeClr val="accent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Vrije vorm 5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8" name="Afbeelding 7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11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tekst 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522000" y="1562400"/>
            <a:ext cx="4464660" cy="3675600"/>
          </a:xfrm>
        </p:spPr>
        <p:txBody>
          <a:bodyPr numCol="1" spcCol="180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5202684" y="1562400"/>
            <a:ext cx="4895316" cy="3675600"/>
          </a:xfrm>
        </p:spPr>
        <p:txBody>
          <a:bodyPr numCol="1" spcCol="180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3"/>
          <p:cNvSpPr/>
          <p:nvPr/>
        </p:nvSpPr>
        <p:spPr>
          <a:xfrm>
            <a:off x="378147" y="240753"/>
            <a:ext cx="9923514" cy="1181001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chemeClr val="accent1"/>
          </a:solidFill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50043" y="240507"/>
            <a:ext cx="9946481" cy="4852194"/>
          </a:xfrm>
          <a:prstGeom prst="rect">
            <a:avLst/>
          </a:prstGeom>
          <a:noFill/>
          <a:ln w="57150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ogo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quarter" idx="10"/>
          </p:nvPr>
        </p:nvSpPr>
        <p:spPr>
          <a:xfrm>
            <a:off x="374650" y="1421754"/>
            <a:ext cx="9896475" cy="3642371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468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3625" h="1181002">
                <a:moveTo>
                  <a:pt x="0" y="259310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3334" y="431713"/>
                  <a:pt x="3334" y="431713"/>
                </a:cubicBezTo>
              </a:path>
            </a:pathLst>
          </a:custGeom>
          <a:solidFill>
            <a:schemeClr val="accent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vert="horz" wrap="none" lIns="396000" tIns="10800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3" name="Afbeelding 12" descr="logo-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solidFill>
            <a:schemeClr val="bg1"/>
          </a:solidFill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35013" y="1600200"/>
            <a:ext cx="9223375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852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0"/>
        </a:spcAft>
        <a:buFont typeface="Arial" pitchFamily="34" charset="0"/>
        <a:buNone/>
        <a:tabLst/>
        <a:defRPr sz="1600" b="0" kern="1200">
          <a:solidFill>
            <a:srgbClr val="3C3C3C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19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kern="1200">
          <a:solidFill>
            <a:srgbClr val="3C3C3C"/>
          </a:solidFill>
          <a:latin typeface="+mn-lt"/>
          <a:ea typeface="+mn-ea"/>
          <a:cs typeface="+mn-cs"/>
        </a:defRPr>
      </a:lvl2pPr>
      <a:lvl3pPr marL="355600" indent="-174625" algn="l" defTabSz="914400" rtl="0" eaLnBrk="1" latinLnBrk="0" hangingPunct="1">
        <a:lnSpc>
          <a:spcPts val="1900"/>
        </a:lnSpc>
        <a:spcBef>
          <a:spcPct val="20000"/>
        </a:spcBef>
        <a:buFont typeface="Arial" pitchFamily="34" charset="0"/>
        <a:buChar char="-"/>
        <a:defRPr sz="1600" b="0" kern="1200">
          <a:solidFill>
            <a:srgbClr val="3C3C3C"/>
          </a:solidFill>
          <a:latin typeface="+mn-lt"/>
          <a:ea typeface="+mn-ea"/>
          <a:cs typeface="+mn-cs"/>
        </a:defRPr>
      </a:lvl3pPr>
      <a:lvl4pPr marL="355600" indent="-174625" algn="l" defTabSz="914400" rtl="0" eaLnBrk="1" latinLnBrk="0" hangingPunct="1">
        <a:lnSpc>
          <a:spcPts val="1900"/>
        </a:lnSpc>
        <a:spcBef>
          <a:spcPct val="20000"/>
        </a:spcBef>
        <a:buFont typeface="Arial" pitchFamily="34" charset="0"/>
        <a:buChar char="-"/>
        <a:defRPr sz="1600" b="0" kern="1200">
          <a:solidFill>
            <a:srgbClr val="3C3C3C"/>
          </a:solidFill>
          <a:latin typeface="+mn-lt"/>
          <a:ea typeface="+mn-ea"/>
          <a:cs typeface="+mn-cs"/>
        </a:defRPr>
      </a:lvl4pPr>
      <a:lvl5pPr marL="355600" indent="-174625" algn="l" defTabSz="914400" rtl="0" eaLnBrk="1" latinLnBrk="0" hangingPunct="1">
        <a:lnSpc>
          <a:spcPts val="1900"/>
        </a:lnSpc>
        <a:spcBef>
          <a:spcPct val="20000"/>
        </a:spcBef>
        <a:buFont typeface="Arial" pitchFamily="34" charset="0"/>
        <a:buChar char="-"/>
        <a:defRPr sz="1600" b="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uo.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ntus.nl/ouders/hoe-help-ik-mijn-kind-kiez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3"/>
          <p:cNvSpPr/>
          <p:nvPr/>
        </p:nvSpPr>
        <p:spPr>
          <a:xfrm>
            <a:off x="313580" y="341635"/>
            <a:ext cx="9954000" cy="1886645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242244" y="557659"/>
            <a:ext cx="8064896" cy="1944216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Wat is het MBO?</a:t>
            </a:r>
          </a:p>
          <a:p>
            <a:endParaRPr lang="nl-NL" sz="2800" dirty="0"/>
          </a:p>
        </p:txBody>
      </p:sp>
      <p:sp>
        <p:nvSpPr>
          <p:cNvPr id="9" name="Vrije vorm 8"/>
          <p:cNvSpPr/>
          <p:nvPr/>
        </p:nvSpPr>
        <p:spPr>
          <a:xfrm>
            <a:off x="99640" y="629667"/>
            <a:ext cx="396659" cy="50405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Tijdelijke aanduiding voor tekst 5"/>
          <p:cNvSpPr txBox="1">
            <a:spLocks/>
          </p:cNvSpPr>
          <p:nvPr/>
        </p:nvSpPr>
        <p:spPr>
          <a:xfrm>
            <a:off x="858876" y="2653152"/>
            <a:ext cx="9408703" cy="331541"/>
          </a:xfrm>
          <a:prstGeom prst="rect">
            <a:avLst/>
          </a:prstGeom>
          <a:gradFill flip="none" rotWithShape="1">
            <a:gsLst>
              <a:gs pos="10000">
                <a:srgbClr val="45C0CF">
                  <a:alpha val="0"/>
                </a:srgbClr>
              </a:gs>
              <a:gs pos="61000">
                <a:srgbClr val="45C0C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wrap="square" lIns="287954" tIns="45712" rIns="91426" bIns="45712" rtlCol="0" anchor="ctr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lang="nl-NL" sz="2000" b="1" kern="1200" spc="5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174625" indent="-1746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2pPr>
            <a:lvl3pPr marL="358775" indent="-1841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Segoe UI Semibold" panose="020B0702040204020203" pitchFamily="34" charset="0"/>
              </a:rPr>
              <a:t>Aansluiting VMBO naar MBO</a:t>
            </a:r>
          </a:p>
        </p:txBody>
      </p:sp>
      <p:sp>
        <p:nvSpPr>
          <p:cNvPr id="11" name="Tijdelijke aanduiding voor tekst 12"/>
          <p:cNvSpPr txBox="1">
            <a:spLocks/>
          </p:cNvSpPr>
          <p:nvPr/>
        </p:nvSpPr>
        <p:spPr>
          <a:xfrm>
            <a:off x="858876" y="3123347"/>
            <a:ext cx="9408704" cy="332012"/>
          </a:xfrm>
          <a:prstGeom prst="rect">
            <a:avLst/>
          </a:prstGeom>
          <a:gradFill flip="none" rotWithShape="1">
            <a:gsLst>
              <a:gs pos="10000">
                <a:srgbClr val="C5CD2D">
                  <a:alpha val="0"/>
                </a:srgbClr>
              </a:gs>
              <a:gs pos="73000">
                <a:srgbClr val="C5CD2D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wrap="square" lIns="287954" tIns="45712" rIns="91426" bIns="45712" rtlCol="0" anchor="ctr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lang="nl-NL" sz="1800" b="1" kern="1200" spc="5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174625" indent="-1746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2pPr>
            <a:lvl3pPr marL="358775" indent="-1841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Segoe UI Semibold" panose="020B0702040204020203" pitchFamily="34" charset="0"/>
              </a:rPr>
              <a:t>Opleidingen alle niveaus</a:t>
            </a:r>
          </a:p>
        </p:txBody>
      </p:sp>
      <p:sp>
        <p:nvSpPr>
          <p:cNvPr id="12" name="Tijdelijke aanduiding voor tekst 12"/>
          <p:cNvSpPr txBox="1">
            <a:spLocks/>
          </p:cNvSpPr>
          <p:nvPr/>
        </p:nvSpPr>
        <p:spPr>
          <a:xfrm>
            <a:off x="858876" y="3613212"/>
            <a:ext cx="9408703" cy="332013"/>
          </a:xfrm>
          <a:prstGeom prst="rect">
            <a:avLst/>
          </a:prstGeom>
          <a:gradFill flip="none" rotWithShape="1">
            <a:gsLst>
              <a:gs pos="10000">
                <a:srgbClr val="FFC000">
                  <a:alpha val="0"/>
                </a:srgbClr>
              </a:gs>
              <a:gs pos="6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wrap="square" lIns="287954" tIns="45712" rIns="91426" bIns="45712" rtlCol="0" anchor="ctr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lang="nl-NL" sz="1800" b="1" kern="1200" spc="5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174625" indent="-1746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2pPr>
            <a:lvl3pPr marL="358775" indent="-1841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6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Segoe UI Semibold" panose="020B0702040204020203" pitchFamily="34" charset="0"/>
              </a:rPr>
              <a:t>Kies de opleiding die bij je past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618508" y="4575546"/>
            <a:ext cx="6649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Pieter Sijtsma		Sylvia Herold</a:t>
            </a:r>
          </a:p>
          <a:p>
            <a:r>
              <a:rPr lang="en-US" dirty="0" err="1">
                <a:sym typeface="Wingdings" panose="05000000000000000000" pitchFamily="2" charset="2"/>
              </a:rPr>
              <a:t>Loopbaanexpert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 err="1">
                <a:sym typeface="Wingdings" panose="05000000000000000000" pitchFamily="2" charset="2"/>
              </a:rPr>
              <a:t>Relatiemanager</a:t>
            </a:r>
            <a:r>
              <a:rPr lang="en-US" dirty="0">
                <a:sym typeface="Wingdings" panose="05000000000000000000" pitchFamily="2" charset="2"/>
              </a:rPr>
              <a:t> VO </a:t>
            </a:r>
            <a:r>
              <a:rPr lang="en-US" dirty="0" err="1">
                <a:sym typeface="Wingdings" panose="05000000000000000000" pitchFamily="2" charset="2"/>
              </a:rPr>
              <a:t>Scholen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Aventus      	</a:t>
            </a:r>
            <a:r>
              <a:rPr lang="en-US">
                <a:sym typeface="Wingdings" panose="05000000000000000000" pitchFamily="2" charset="2"/>
              </a:rPr>
              <a:t>	Aventus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59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  <p:bldP spid="1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Een dag op het mbo….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17" y="1644445"/>
            <a:ext cx="5268470" cy="359373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1FF2063-9D91-4ABB-A234-B1F979EDAFAA}"/>
              </a:ext>
            </a:extLst>
          </p:cNvPr>
          <p:cNvSpPr/>
          <p:nvPr/>
        </p:nvSpPr>
        <p:spPr>
          <a:xfrm>
            <a:off x="353106" y="1644446"/>
            <a:ext cx="4273514" cy="3593733"/>
          </a:xfrm>
          <a:prstGeom prst="rect">
            <a:avLst/>
          </a:prstGeom>
          <a:solidFill>
            <a:srgbClr val="F47B21">
              <a:alpha val="90000"/>
            </a:srgb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rPr>
              <a:t>Zomaar een woensdag op het mbo: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rPr>
              <a:t>Praktijkles		3 uur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Theorieles		1 uur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Nederlands		1 uur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LOB (mentor uur)	1 uur</a:t>
            </a:r>
          </a:p>
        </p:txBody>
      </p:sp>
    </p:spTree>
    <p:extLst>
      <p:ext uri="{BB962C8B-B14F-4D97-AF65-F5344CB8AC3E}">
        <p14:creationId xmlns:p14="http://schemas.microsoft.com/office/powerpoint/2010/main" val="116840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Begeleiding op het mbo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4382"/>
          <a:stretch/>
        </p:blipFill>
        <p:spPr>
          <a:xfrm>
            <a:off x="4986660" y="1644445"/>
            <a:ext cx="5040560" cy="416979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8DA7E22-CD19-4B6D-944A-E00DDD20873E}"/>
              </a:ext>
            </a:extLst>
          </p:cNvPr>
          <p:cNvSpPr/>
          <p:nvPr/>
        </p:nvSpPr>
        <p:spPr>
          <a:xfrm>
            <a:off x="347660" y="1644445"/>
            <a:ext cx="4566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58837"/>
                </a:solidFill>
              </a:rPr>
              <a:t>Begeleiding</a:t>
            </a:r>
            <a:r>
              <a:rPr lang="en-US" dirty="0"/>
              <a:t> door mentor (LTB-</a:t>
            </a:r>
            <a:r>
              <a:rPr lang="en-US" dirty="0" err="1"/>
              <a:t>er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aanspreekpunt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voortgang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Doorsturen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gerichte</a:t>
            </a:r>
            <a:r>
              <a:rPr lang="en-US" dirty="0"/>
              <a:t> </a:t>
            </a:r>
            <a:r>
              <a:rPr lang="en-US" dirty="0" err="1"/>
              <a:t>begeleiding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58837"/>
                </a:solidFill>
              </a:rPr>
              <a:t>Trajectplanner</a:t>
            </a:r>
            <a:r>
              <a:rPr lang="en-US" dirty="0"/>
              <a:t> (=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volgsysteem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Aan- en </a:t>
            </a:r>
            <a:r>
              <a:rPr lang="en-US" dirty="0" err="1"/>
              <a:t>afwezigheid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Studieresultaten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55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/>
          <a:stretch/>
        </p:blipFill>
        <p:spPr>
          <a:xfrm>
            <a:off x="5850755" y="1563023"/>
            <a:ext cx="4450533" cy="4169797"/>
          </a:xfrm>
          <a:prstGeom prst="rect">
            <a:avLst/>
          </a:prstGeom>
        </p:spPr>
      </p:pic>
      <p:sp>
        <p:nvSpPr>
          <p:cNvPr id="10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Welke extra hulp is er?</a:t>
            </a:r>
          </a:p>
        </p:txBody>
      </p:sp>
      <p:sp>
        <p:nvSpPr>
          <p:cNvPr id="12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70F119B-2EBE-497A-84E5-AEFE9AE6DC3A}"/>
              </a:ext>
            </a:extLst>
          </p:cNvPr>
          <p:cNvSpPr/>
          <p:nvPr/>
        </p:nvSpPr>
        <p:spPr>
          <a:xfrm>
            <a:off x="357047" y="1582551"/>
            <a:ext cx="5359080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3C3C3C"/>
                </a:solidFill>
                <a:cs typeface="Arial"/>
              </a:rPr>
              <a:t>Studiekeuze</a:t>
            </a:r>
            <a:r>
              <a:rPr lang="en-US" dirty="0">
                <a:solidFill>
                  <a:srgbClr val="3C3C3C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3C3C3C"/>
                </a:solidFill>
                <a:cs typeface="Arial"/>
              </a:rPr>
              <a:t>advies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Workshops en </a:t>
            </a:r>
            <a:r>
              <a:rPr lang="en-US" dirty="0" err="1"/>
              <a:t>trainingen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   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Zelfvertrouwen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faalangst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plannen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Schoolmaatschappelijk</a:t>
            </a:r>
            <a:r>
              <a:rPr lang="en-US" dirty="0"/>
              <a:t> </a:t>
            </a:r>
            <a:r>
              <a:rPr lang="en-US" dirty="0" err="1"/>
              <a:t>werk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   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je vast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loopt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op school of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thuis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Extra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/</a:t>
            </a:r>
            <a:r>
              <a:rPr lang="en-US" dirty="0" err="1"/>
              <a:t>dyslexie</a:t>
            </a:r>
            <a:r>
              <a:rPr lang="en-US" dirty="0"/>
              <a:t>, </a:t>
            </a:r>
            <a:r>
              <a:rPr lang="en-US" dirty="0" err="1"/>
              <a:t>rekenen</a:t>
            </a:r>
            <a:r>
              <a:rPr lang="en-US" dirty="0"/>
              <a:t>, </a:t>
            </a:r>
            <a:r>
              <a:rPr lang="en-US" dirty="0" err="1"/>
              <a:t>huiswerk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>
                <a:cs typeface="Arial"/>
              </a:rPr>
              <a:t>Expertiseteam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Passend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onderwijs</a:t>
            </a:r>
          </a:p>
          <a:p>
            <a:r>
              <a:rPr lang="en-US" dirty="0">
                <a:cs typeface="Arial"/>
              </a:rPr>
              <a:t>    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/>
              </a:rPr>
              <a:t>Extra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begeleiding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/>
              </a:rPr>
              <a:t> in de opleiding</a:t>
            </a:r>
          </a:p>
        </p:txBody>
      </p:sp>
    </p:spTree>
    <p:extLst>
      <p:ext uri="{BB962C8B-B14F-4D97-AF65-F5344CB8AC3E}">
        <p14:creationId xmlns:p14="http://schemas.microsoft.com/office/powerpoint/2010/main" val="359396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Aanmelden vóór 1 april</a:t>
            </a:r>
            <a:br>
              <a:rPr lang="en-US" dirty="0"/>
            </a:br>
            <a:endParaRPr lang="nl-NL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" name="Grafiek 7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5120899" y="1671941"/>
            <a:ext cx="51582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58837"/>
                </a:solidFill>
              </a:rPr>
              <a:t>Landelijke</a:t>
            </a:r>
            <a:r>
              <a:rPr lang="en-US" b="1" dirty="0">
                <a:solidFill>
                  <a:srgbClr val="F58837"/>
                </a:solidFill>
              </a:rPr>
              <a:t> </a:t>
            </a:r>
            <a:r>
              <a:rPr lang="en-US" b="1" dirty="0" err="1">
                <a:solidFill>
                  <a:srgbClr val="F58837"/>
                </a:solidFill>
              </a:rPr>
              <a:t>aanmelddatum</a:t>
            </a:r>
            <a:r>
              <a:rPr lang="en-US" b="1" dirty="0">
                <a:solidFill>
                  <a:srgbClr val="F58837"/>
                </a:solidFill>
              </a:rPr>
              <a:t> </a:t>
            </a:r>
            <a:r>
              <a:rPr lang="en-US" dirty="0"/>
              <a:t>voor het </a:t>
            </a:r>
            <a:r>
              <a:rPr lang="en-US" dirty="0" err="1"/>
              <a:t>mbo</a:t>
            </a:r>
            <a:r>
              <a:rPr lang="en-US" dirty="0"/>
              <a:t>: </a:t>
            </a:r>
          </a:p>
          <a:p>
            <a:r>
              <a:rPr lang="en-US" dirty="0"/>
              <a:t>V</a:t>
            </a:r>
            <a:r>
              <a:rPr lang="nl-NL" dirty="0" err="1"/>
              <a:t>óó</a:t>
            </a:r>
            <a:r>
              <a:rPr lang="en-US" dirty="0"/>
              <a:t>r 1 </a:t>
            </a:r>
            <a:r>
              <a:rPr lang="en-US" dirty="0" err="1"/>
              <a:t>april</a:t>
            </a:r>
            <a:r>
              <a:rPr lang="en-US" dirty="0"/>
              <a:t> van het 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schooljaar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58837"/>
                </a:solidFill>
              </a:rPr>
              <a:t>Toelatingsrecht</a:t>
            </a:r>
            <a:r>
              <a:rPr lang="en-US" dirty="0"/>
              <a:t> tot </a:t>
            </a:r>
            <a:r>
              <a:rPr lang="en-US" dirty="0" err="1"/>
              <a:t>opleiding</a:t>
            </a:r>
            <a:r>
              <a:rPr lang="en-US" dirty="0"/>
              <a:t> van je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</a:p>
          <a:p>
            <a:r>
              <a:rPr lang="en-US" dirty="0" err="1"/>
              <a:t>voldoet</a:t>
            </a:r>
            <a:r>
              <a:rPr lang="en-US" dirty="0"/>
              <a:t> aan de </a:t>
            </a:r>
            <a:r>
              <a:rPr lang="en-US" dirty="0" err="1"/>
              <a:t>wettelijke</a:t>
            </a:r>
            <a:r>
              <a:rPr lang="en-US" dirty="0"/>
              <a:t> </a:t>
            </a:r>
            <a:r>
              <a:rPr lang="en-US" dirty="0" err="1"/>
              <a:t>toelatingseisen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>
                <a:solidFill>
                  <a:srgbClr val="F58837"/>
                </a:solidFill>
              </a:rPr>
              <a:t>uitzondering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numerus </a:t>
            </a:r>
            <a:r>
              <a:rPr lang="en-US" dirty="0" err="1"/>
              <a:t>fixus</a:t>
            </a:r>
            <a:r>
              <a:rPr lang="en-US" dirty="0"/>
              <a:t> (max.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eisen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Aanmelden</a:t>
            </a:r>
            <a:r>
              <a:rPr lang="en-US" dirty="0"/>
              <a:t> via de website</a:t>
            </a:r>
          </a:p>
          <a:p>
            <a:endParaRPr lang="nl-NL" sz="2000" dirty="0">
              <a:latin typeface="+mj-lt"/>
            </a:endParaRPr>
          </a:p>
        </p:txBody>
      </p:sp>
      <p:pic>
        <p:nvPicPr>
          <p:cNvPr id="12" name="Tijdelijke aanduiding voor afbeelding 4" descr="Studenten.jpg">
            <a:extLst>
              <a:ext uri="{FF2B5EF4-FFF2-40B4-BE49-F238E27FC236}">
                <a16:creationId xmlns:a16="http://schemas.microsoft.com/office/drawing/2014/main" id="{7B0D1705-1830-4D34-8847-E61A35FDD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21192"/>
          <a:stretch/>
        </p:blipFill>
        <p:spPr>
          <a:xfrm>
            <a:off x="347661" y="1600359"/>
            <a:ext cx="4394128" cy="39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5490716" y="1939573"/>
          <a:ext cx="4810572" cy="369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gebeurt er na de aanmelding?</a:t>
            </a:r>
            <a:br>
              <a:rPr lang="en-US" dirty="0"/>
            </a:br>
            <a:endParaRPr lang="nl-NL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21844A8-CB10-4B20-8CED-5D76149AB29B}"/>
              </a:ext>
            </a:extLst>
          </p:cNvPr>
          <p:cNvSpPr/>
          <p:nvPr/>
        </p:nvSpPr>
        <p:spPr>
          <a:xfrm>
            <a:off x="347661" y="1662574"/>
            <a:ext cx="53467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58837"/>
                </a:solidFill>
              </a:rPr>
              <a:t>Bevestiging</a:t>
            </a:r>
            <a:r>
              <a:rPr lang="en-US" dirty="0"/>
              <a:t> van de </a:t>
            </a:r>
            <a:r>
              <a:rPr lang="en-US" dirty="0" err="1"/>
              <a:t>aanmelding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kind </a:t>
            </a:r>
            <a:r>
              <a:rPr lang="en-US" dirty="0" err="1"/>
              <a:t>voldoet</a:t>
            </a:r>
            <a:r>
              <a:rPr lang="en-US" dirty="0"/>
              <a:t> aan de </a:t>
            </a:r>
            <a:r>
              <a:rPr lang="en-US" dirty="0" err="1"/>
              <a:t>wettelijke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, </a:t>
            </a:r>
          </a:p>
          <a:p>
            <a:r>
              <a:rPr lang="en-US" dirty="0" err="1"/>
              <a:t>volgen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b="1" dirty="0">
                <a:solidFill>
                  <a:srgbClr val="F58837"/>
                </a:solidFill>
              </a:rPr>
              <a:t>intake-</a:t>
            </a:r>
            <a:r>
              <a:rPr lang="en-US" b="1" dirty="0" err="1">
                <a:solidFill>
                  <a:srgbClr val="F58837"/>
                </a:solidFill>
              </a:rPr>
              <a:t>activiteiten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Welkomstdag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: </a:t>
            </a:r>
            <a:r>
              <a:rPr lang="en-US" dirty="0" err="1"/>
              <a:t>maatwerkgesprek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extra </a:t>
            </a:r>
            <a:r>
              <a:rPr lang="en-US" dirty="0" err="1"/>
              <a:t>zorg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Studiestartdag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Introductiedag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/>
              <a:t>Daarnaast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recht</a:t>
            </a:r>
            <a:r>
              <a:rPr lang="en-US" dirty="0"/>
              <a:t> op </a:t>
            </a:r>
            <a:r>
              <a:rPr lang="en-US" b="1" dirty="0" err="1">
                <a:solidFill>
                  <a:srgbClr val="F58837"/>
                </a:solidFill>
              </a:rPr>
              <a:t>studiekeuzeadvies</a:t>
            </a:r>
            <a:endParaRPr lang="en-US" b="1" dirty="0">
              <a:solidFill>
                <a:srgbClr val="F58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2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Digitaal Doorstroom Dossier (DDD)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7661" y="1677846"/>
            <a:ext cx="9927416" cy="3447098"/>
          </a:xfrm>
          <a:prstGeom prst="rect">
            <a:avLst/>
          </a:prstGeom>
          <a:solidFill>
            <a:srgbClr val="52BCC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Voor </a:t>
            </a:r>
            <a:r>
              <a:rPr lang="en-US" dirty="0" err="1">
                <a:latin typeface="+mj-lt"/>
              </a:rPr>
              <a:t>leerlingen</a:t>
            </a:r>
            <a:r>
              <a:rPr lang="en-US" dirty="0">
                <a:latin typeface="+mj-lt"/>
              </a:rPr>
              <a:t> in de </a:t>
            </a:r>
            <a:r>
              <a:rPr lang="en-US" dirty="0" err="1">
                <a:latin typeface="+mj-lt"/>
              </a:rPr>
              <a:t>stedendriehoek</a:t>
            </a: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Instrument om </a:t>
            </a:r>
            <a:r>
              <a:rPr lang="en-US" dirty="0" err="1">
                <a:latin typeface="+mj-lt"/>
              </a:rPr>
              <a:t>leerlingen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begeleiden</a:t>
            </a: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Zorgdeel</a:t>
            </a: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Maatwerkgesprek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Aanvullende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ondersteuning</a:t>
            </a: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Aanmelding</a:t>
            </a: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0C086FF-A11E-473F-97F9-3CC7D6E70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7" y="3293963"/>
            <a:ext cx="4194572" cy="15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Lesgeld / kosten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7661" y="1650716"/>
            <a:ext cx="9895583" cy="4585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Wettelijk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lesgeld</a:t>
            </a:r>
            <a:r>
              <a:rPr lang="en-US" sz="2000" dirty="0">
                <a:latin typeface="+mj-lt"/>
              </a:rPr>
              <a:t> BOL </a:t>
            </a:r>
            <a:r>
              <a:rPr lang="en-US" sz="2000" dirty="0" err="1">
                <a:latin typeface="+mj-lt"/>
              </a:rPr>
              <a:t>opleiding</a:t>
            </a:r>
            <a:r>
              <a:rPr lang="en-US" sz="2000" dirty="0">
                <a:latin typeface="+mj-lt"/>
              </a:rPr>
              <a:t> </a:t>
            </a:r>
            <a:r>
              <a:rPr lang="nl-NL" sz="2000" dirty="0">
                <a:latin typeface="+mj-lt"/>
              </a:rPr>
              <a:t>€ 1.155,00 </a:t>
            </a:r>
            <a:r>
              <a:rPr lang="nl-NL" sz="1600" dirty="0">
                <a:latin typeface="+mj-lt"/>
              </a:rPr>
              <a:t>(gebaseerd op schooljaar 2018-2019)</a:t>
            </a:r>
          </a:p>
          <a:p>
            <a:endParaRPr lang="nl-NL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Cursusgeld</a:t>
            </a:r>
            <a:r>
              <a:rPr lang="en-US" sz="2000" dirty="0"/>
              <a:t> BBL </a:t>
            </a:r>
            <a:r>
              <a:rPr lang="en-US" sz="2000" dirty="0" err="1"/>
              <a:t>opleiding</a:t>
            </a:r>
            <a:r>
              <a:rPr lang="en-US" sz="2000" dirty="0"/>
              <a:t> </a:t>
            </a:r>
            <a:r>
              <a:rPr lang="nl-NL" sz="1600" dirty="0"/>
              <a:t>(gebaseerd op schooljaar 2018-2019)</a:t>
            </a:r>
            <a:endParaRPr lang="en-US" sz="1600" dirty="0"/>
          </a:p>
          <a:p>
            <a:r>
              <a:rPr lang="nl-NL" sz="2000" dirty="0"/>
              <a:t>     	niveau 2 	€ 240,00 </a:t>
            </a:r>
            <a:endParaRPr lang="nl-NL" sz="2000" dirty="0">
              <a:cs typeface="Arial"/>
            </a:endParaRPr>
          </a:p>
          <a:p>
            <a:r>
              <a:rPr lang="nl-NL" sz="2000" dirty="0"/>
              <a:t>	niveau 3 en 4	€ 582,00</a:t>
            </a:r>
            <a:endParaRPr lang="nl-NL" sz="2000" dirty="0">
              <a:cs typeface="Arial"/>
            </a:endParaRPr>
          </a:p>
          <a:p>
            <a:r>
              <a:rPr lang="nl-NL" sz="2000" dirty="0"/>
              <a:t>    </a:t>
            </a: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Studenten</a:t>
            </a:r>
            <a:r>
              <a:rPr lang="en-US" sz="2000" dirty="0">
                <a:latin typeface="+mj-lt"/>
              </a:rPr>
              <a:t> &lt; 18 </a:t>
            </a:r>
            <a:r>
              <a:rPr lang="en-US" sz="2000" dirty="0" err="1">
                <a:latin typeface="+mj-lt"/>
              </a:rPr>
              <a:t>jaar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hoeven</a:t>
            </a:r>
            <a:r>
              <a:rPr lang="en-US" sz="2000" dirty="0">
                <a:latin typeface="+mj-lt"/>
              </a:rPr>
              <a:t> nog </a:t>
            </a:r>
            <a:r>
              <a:rPr lang="en-US" sz="2000" dirty="0" err="1">
                <a:latin typeface="+mj-lt"/>
              </a:rPr>
              <a:t>geen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lesgeld</a:t>
            </a:r>
            <a:r>
              <a:rPr lang="en-US" sz="2000" dirty="0">
                <a:latin typeface="+mj-lt"/>
              </a:rPr>
              <a:t> te </a:t>
            </a:r>
            <a:r>
              <a:rPr lang="en-US" sz="2000" dirty="0" err="1">
                <a:latin typeface="+mj-lt"/>
              </a:rPr>
              <a:t>betalen</a:t>
            </a:r>
            <a:r>
              <a:rPr lang="en-US" sz="2000" dirty="0">
                <a:latin typeface="+mj-lt"/>
              </a:rPr>
              <a:t> (pas </a:t>
            </a:r>
            <a:r>
              <a:rPr lang="en-US" sz="2000" dirty="0" err="1">
                <a:latin typeface="+mj-lt"/>
              </a:rPr>
              <a:t>wanneer</a:t>
            </a:r>
            <a:r>
              <a:rPr lang="en-US" sz="2000" dirty="0">
                <a:latin typeface="+mj-lt"/>
              </a:rPr>
              <a:t> de student op 1 </a:t>
            </a:r>
            <a:r>
              <a:rPr lang="en-US" sz="2000" dirty="0" err="1">
                <a:latin typeface="+mj-lt"/>
              </a:rPr>
              <a:t>augustus</a:t>
            </a:r>
            <a:r>
              <a:rPr lang="en-US" sz="2000" dirty="0">
                <a:latin typeface="+mj-lt"/>
              </a:rPr>
              <a:t> 18 </a:t>
            </a:r>
            <a:r>
              <a:rPr lang="en-US" sz="2000" dirty="0" err="1">
                <a:latin typeface="+mj-lt"/>
              </a:rPr>
              <a:t>jaar</a:t>
            </a:r>
            <a:r>
              <a:rPr lang="en-US" sz="2000" dirty="0">
                <a:latin typeface="+mj-lt"/>
              </a:rPr>
              <a:t> of </a:t>
            </a:r>
            <a:r>
              <a:rPr lang="en-US" sz="2000" dirty="0" err="1">
                <a:latin typeface="+mj-lt"/>
              </a:rPr>
              <a:t>ouder</a:t>
            </a:r>
            <a:r>
              <a:rPr lang="en-US" sz="2000" dirty="0">
                <a:latin typeface="+mj-lt"/>
              </a:rPr>
              <a:t> 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Overig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opleidingsgebonden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kosten</a:t>
            </a:r>
            <a:endParaRPr lang="en-US" sz="2000" dirty="0" err="1">
              <a:latin typeface="+mj-lt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latin typeface="+mj-lt"/>
                <a:cs typeface="Arial"/>
              </a:rPr>
              <a:t>Per gemeente/MBO school </a:t>
            </a:r>
            <a:r>
              <a:rPr lang="nl-NL" b="1" dirty="0">
                <a:solidFill>
                  <a:srgbClr val="F58837"/>
                </a:solidFill>
                <a:latin typeface="+mj-lt"/>
                <a:cs typeface="Arial"/>
              </a:rPr>
              <a:t>gelden/regelingen </a:t>
            </a:r>
            <a:r>
              <a:rPr lang="nl-NL" dirty="0">
                <a:latin typeface="+mj-lt"/>
                <a:cs typeface="Arial"/>
              </a:rPr>
              <a:t>voor minima gezinnen. Dit geldt voor jongeren &lt; 18 uit gezinnen die rond moeten komen van max 120% van de bijstandsnorm. </a:t>
            </a:r>
            <a:endParaRPr lang="en-US" dirty="0">
              <a:latin typeface="+mj-lt"/>
            </a:endParaRPr>
          </a:p>
          <a:p>
            <a:r>
              <a:rPr lang="en-US" sz="2000" dirty="0">
                <a:latin typeface="+mj-lt"/>
              </a:rPr>
              <a:t>	</a:t>
            </a:r>
            <a:endParaRPr lang="nl-NL" sz="2000" dirty="0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4BA164-8945-46D2-A93E-5567F8C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67" y="2118322"/>
            <a:ext cx="3066521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Studiefinanciering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6520" y="1709787"/>
            <a:ext cx="98955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Is uw kind </a:t>
            </a:r>
            <a:r>
              <a:rPr lang="nl-NL" sz="2000" b="1" dirty="0">
                <a:solidFill>
                  <a:srgbClr val="F58837"/>
                </a:solidFill>
              </a:rPr>
              <a:t>18 jaar of ouder </a:t>
            </a:r>
            <a:r>
              <a:rPr lang="nl-NL" sz="2000" dirty="0"/>
              <a:t>en volgt de </a:t>
            </a:r>
            <a:r>
              <a:rPr lang="nl-NL" sz="2000" b="1" dirty="0">
                <a:solidFill>
                  <a:srgbClr val="F58837"/>
                </a:solidFill>
              </a:rPr>
              <a:t>BOL</a:t>
            </a:r>
            <a:r>
              <a:rPr lang="nl-NL" sz="2000" dirty="0"/>
              <a:t> opleiding?</a:t>
            </a:r>
          </a:p>
          <a:p>
            <a:r>
              <a:rPr lang="nl-NL" sz="2000" dirty="0"/>
              <a:t>Dan kan hij/zij studiefinanciering aanvragen:</a:t>
            </a:r>
          </a:p>
          <a:p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€ 83,70 per maand voor </a:t>
            </a:r>
            <a:r>
              <a:rPr lang="nl-NL" sz="2000" b="1" dirty="0">
                <a:solidFill>
                  <a:srgbClr val="F58837"/>
                </a:solidFill>
              </a:rPr>
              <a:t>thuiswonende</a:t>
            </a:r>
            <a:r>
              <a:rPr lang="nl-NL" sz="2000" dirty="0"/>
              <a:t> studenten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€ 273,17 per maand voor </a:t>
            </a:r>
            <a:r>
              <a:rPr lang="nl-NL" sz="2000" b="1" dirty="0">
                <a:solidFill>
                  <a:srgbClr val="F58837"/>
                </a:solidFill>
              </a:rPr>
              <a:t>uitwonende</a:t>
            </a:r>
            <a:r>
              <a:rPr lang="nl-NL" sz="2000" dirty="0"/>
              <a:t> studenten</a:t>
            </a:r>
          </a:p>
          <a:p>
            <a:r>
              <a:rPr lang="nl-NL" sz="2000" dirty="0"/>
              <a:t>    </a:t>
            </a:r>
            <a:r>
              <a:rPr lang="nl-NL" sz="1600" dirty="0"/>
              <a:t>(augustus t/m december 2019)</a:t>
            </a:r>
          </a:p>
          <a:p>
            <a:endParaRPr lang="nl-NL" sz="2000" dirty="0"/>
          </a:p>
          <a:p>
            <a:r>
              <a:rPr lang="nl-NL" sz="2000" dirty="0"/>
              <a:t>Voor niveau 1 en 2 is dit een </a:t>
            </a:r>
            <a:r>
              <a:rPr lang="nl-NL" sz="2000" b="1" dirty="0">
                <a:solidFill>
                  <a:srgbClr val="F58837"/>
                </a:solidFill>
              </a:rPr>
              <a:t>gift</a:t>
            </a:r>
            <a:r>
              <a:rPr lang="nl-NL" sz="2000" dirty="0"/>
              <a:t> (basisbeurs) </a:t>
            </a:r>
          </a:p>
          <a:p>
            <a:endParaRPr lang="nl-NL" sz="2000" dirty="0"/>
          </a:p>
          <a:p>
            <a:r>
              <a:rPr lang="nl-NL" sz="2000" dirty="0"/>
              <a:t>Voor niveau 3 en 4 is dit een </a:t>
            </a:r>
            <a:r>
              <a:rPr lang="nl-NL" sz="2000" b="1" dirty="0">
                <a:solidFill>
                  <a:srgbClr val="F58837"/>
                </a:solidFill>
              </a:rPr>
              <a:t>lening</a:t>
            </a:r>
            <a:r>
              <a:rPr lang="nl-NL" sz="2000" dirty="0"/>
              <a:t> (prestatiebeurs) of een gift indien uw kind diplomeert binnen 10 jaar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05C1A15-27C7-4A0B-8627-FA151C16D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28401" r="25700" b="26762"/>
          <a:stretch/>
        </p:blipFill>
        <p:spPr>
          <a:xfrm>
            <a:off x="8299028" y="1565771"/>
            <a:ext cx="2118719" cy="20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1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Studiefinanciering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1074" y="1781795"/>
            <a:ext cx="9895583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000" dirty="0"/>
              <a:t> Afhankelijk van uw inkomen kan uw kind ook in aanmerking komen voor een </a:t>
            </a:r>
            <a:r>
              <a:rPr lang="nl-NL" sz="2000" b="1" dirty="0">
                <a:solidFill>
                  <a:srgbClr val="F58837"/>
                </a:solidFill>
              </a:rPr>
              <a:t>aanvullende beurs</a:t>
            </a:r>
            <a:r>
              <a:rPr lang="nl-NL" sz="2000" dirty="0"/>
              <a:t>:</a:t>
            </a:r>
            <a:endParaRPr lang="nl-NL" sz="2000" b="1" dirty="0">
              <a:solidFill>
                <a:srgbClr val="F5883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Maximaal</a:t>
            </a:r>
            <a:r>
              <a:rPr lang="en-US" sz="2000" dirty="0"/>
              <a:t> € 343,32 per </a:t>
            </a:r>
            <a:r>
              <a:rPr lang="en-US" sz="2000" dirty="0" err="1"/>
              <a:t>maand</a:t>
            </a:r>
            <a:r>
              <a:rPr lang="en-US" sz="2000" dirty="0"/>
              <a:t> voor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thuiswonend</a:t>
            </a:r>
            <a:r>
              <a:rPr lang="en-US" sz="2000" dirty="0"/>
              <a:t> kind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Maximaal</a:t>
            </a:r>
            <a:r>
              <a:rPr lang="en-US" sz="2000" dirty="0"/>
              <a:t> € 365,42 per </a:t>
            </a:r>
            <a:r>
              <a:rPr lang="en-US" sz="2000" dirty="0" err="1"/>
              <a:t>maand</a:t>
            </a:r>
            <a:r>
              <a:rPr lang="en-US" sz="2000" dirty="0"/>
              <a:t> voor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uitwonend</a:t>
            </a:r>
            <a:r>
              <a:rPr lang="en-US" sz="2000" dirty="0"/>
              <a:t> kind</a:t>
            </a:r>
            <a:endParaRPr lang="nl-NL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Ook is er de mogelijkheid om een </a:t>
            </a:r>
            <a:r>
              <a:rPr lang="nl-NL" sz="2000" b="1" dirty="0">
                <a:solidFill>
                  <a:srgbClr val="F58837"/>
                </a:solidFill>
                <a:latin typeface="+mj-lt"/>
              </a:rPr>
              <a:t>lening</a:t>
            </a:r>
            <a:r>
              <a:rPr lang="nl-NL" sz="2000" dirty="0">
                <a:latin typeface="+mj-lt"/>
              </a:rPr>
              <a:t> af te sluiten (maximaal </a:t>
            </a:r>
            <a:r>
              <a:rPr lang="en-US" sz="2000" dirty="0"/>
              <a:t>€ 182,94)</a:t>
            </a:r>
            <a:r>
              <a:rPr lang="nl-NL" sz="2000" dirty="0">
                <a:latin typeface="+mj-lt"/>
              </a:rPr>
              <a:t>.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(zie voor meer info </a:t>
            </a:r>
            <a:r>
              <a:rPr lang="nl-NL" sz="2000" dirty="0">
                <a:latin typeface="+mj-lt"/>
                <a:hlinkClick r:id="rId4"/>
              </a:rPr>
              <a:t>www.duo.nl</a:t>
            </a:r>
            <a:r>
              <a:rPr lang="nl-NL" sz="2000" dirty="0">
                <a:latin typeface="+mj-lt"/>
              </a:rPr>
              <a:t>)</a:t>
            </a:r>
            <a:endParaRPr lang="nl-NL" sz="2000" dirty="0">
              <a:latin typeface="+mj-lt"/>
              <a:cs typeface="Arial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  <a:cs typeface="Arial"/>
            </a:endParaRPr>
          </a:p>
          <a:p>
            <a:endParaRPr lang="nl-NL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46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OV kaart</a:t>
            </a:r>
            <a:endParaRPr lang="nl-NL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6869" y="1795051"/>
            <a:ext cx="9895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Elke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mbo-er</a:t>
            </a:r>
            <a:r>
              <a:rPr lang="en-US" sz="2000" dirty="0">
                <a:latin typeface="+mj-lt"/>
              </a:rPr>
              <a:t> die de BOL </a:t>
            </a:r>
            <a:r>
              <a:rPr lang="en-US" sz="2000" dirty="0" err="1">
                <a:latin typeface="+mj-lt"/>
              </a:rPr>
              <a:t>opleiding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volgen</a:t>
            </a:r>
            <a:r>
              <a:rPr lang="en-US" sz="2000" dirty="0">
                <a:latin typeface="+mj-lt"/>
              </a:rPr>
              <a:t>, mag het </a:t>
            </a:r>
            <a:r>
              <a:rPr lang="en-US" sz="2000" b="1" dirty="0" err="1">
                <a:solidFill>
                  <a:srgbClr val="F58837"/>
                </a:solidFill>
                <a:latin typeface="+mj-lt"/>
              </a:rPr>
              <a:t>studentenreisproduct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(OV </a:t>
            </a:r>
            <a:r>
              <a:rPr lang="en-US" sz="2000" dirty="0" err="1">
                <a:latin typeface="+mj-lt"/>
              </a:rPr>
              <a:t>kaart</a:t>
            </a:r>
            <a:r>
              <a:rPr lang="en-US" sz="2000" dirty="0">
                <a:latin typeface="+mj-lt"/>
              </a:rPr>
              <a:t>) </a:t>
            </a:r>
            <a:r>
              <a:rPr lang="en-US" sz="2000" dirty="0" err="1">
                <a:latin typeface="+mj-lt"/>
              </a:rPr>
              <a:t>aanvragen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Niveau</a:t>
            </a:r>
            <a:r>
              <a:rPr lang="en-US" sz="2000" dirty="0">
                <a:latin typeface="+mj-lt"/>
              </a:rPr>
              <a:t> 1 of 2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solidFill>
                  <a:srgbClr val="F58837"/>
                </a:solidFill>
                <a:latin typeface="+mj-lt"/>
              </a:rPr>
              <a:t>gift</a:t>
            </a:r>
            <a:r>
              <a:rPr lang="en-US" sz="2000" dirty="0">
                <a:latin typeface="+mj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Niveau</a:t>
            </a:r>
            <a:r>
              <a:rPr lang="en-US" sz="2000" dirty="0">
                <a:latin typeface="+mj-lt"/>
              </a:rPr>
              <a:t> 3 is 4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solidFill>
                  <a:srgbClr val="F58837"/>
                </a:solidFill>
                <a:latin typeface="+mj-lt"/>
              </a:rPr>
              <a:t>lening</a:t>
            </a:r>
            <a:r>
              <a:rPr lang="en-US" sz="2000" dirty="0">
                <a:latin typeface="+mj-lt"/>
              </a:rPr>
              <a:t> of gift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het </a:t>
            </a:r>
            <a:r>
              <a:rPr lang="en-US" sz="2000" dirty="0" err="1">
                <a:latin typeface="+mj-lt"/>
              </a:rPr>
              <a:t>behalen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     van het diploma </a:t>
            </a:r>
            <a:r>
              <a:rPr lang="en-US" sz="2000" dirty="0" err="1">
                <a:latin typeface="+mj-lt"/>
              </a:rPr>
              <a:t>binnen</a:t>
            </a:r>
            <a:r>
              <a:rPr lang="en-US" sz="2000" dirty="0">
                <a:latin typeface="+mj-lt"/>
              </a:rPr>
              <a:t> 10 </a:t>
            </a:r>
            <a:r>
              <a:rPr lang="en-US" sz="2000" dirty="0" err="1">
                <a:latin typeface="+mj-lt"/>
              </a:rPr>
              <a:t>jaar</a:t>
            </a: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3 </a:t>
            </a:r>
            <a:r>
              <a:rPr lang="en-US" sz="2000" dirty="0" err="1">
                <a:latin typeface="+mj-lt"/>
              </a:rPr>
              <a:t>maanden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voren</a:t>
            </a: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Week- of </a:t>
            </a:r>
            <a:r>
              <a:rPr lang="en-US" sz="2000" dirty="0" err="1">
                <a:latin typeface="+mj-lt"/>
              </a:rPr>
              <a:t>weekendabonnement</a:t>
            </a: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Gratis </a:t>
            </a:r>
            <a:r>
              <a:rPr lang="en-US" sz="2000" dirty="0" err="1">
                <a:latin typeface="+mj-lt"/>
              </a:rPr>
              <a:t>reizen</a:t>
            </a:r>
            <a:r>
              <a:rPr lang="en-US" sz="2000" dirty="0">
                <a:latin typeface="+mj-lt"/>
              </a:rPr>
              <a:t> of met </a:t>
            </a:r>
            <a:r>
              <a:rPr lang="en-US" sz="2000" dirty="0" err="1">
                <a:latin typeface="+mj-lt"/>
              </a:rPr>
              <a:t>korting</a:t>
            </a:r>
            <a:r>
              <a:rPr lang="en-US" sz="2000" dirty="0">
                <a:latin typeface="+mj-lt"/>
              </a:rPr>
              <a:t>	</a:t>
            </a:r>
            <a:endParaRPr lang="nl-NL" sz="2000" dirty="0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4F557C-DDC6-4294-8C94-DBB706AA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3" y="2789908"/>
            <a:ext cx="3931265" cy="27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r>
              <a:rPr lang="nl-NL" sz="3200" b="1" dirty="0"/>
              <a:t>Programma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7661" y="1630998"/>
            <a:ext cx="98955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19.45 – 20.15 uur  	Presentatie van vo naar mbo (inclusief algemene vragen)</a:t>
            </a:r>
          </a:p>
          <a:p>
            <a:r>
              <a:rPr lang="en-US" dirty="0"/>
              <a:t>	</a:t>
            </a:r>
            <a:r>
              <a:rPr lang="nl-NL" dirty="0"/>
              <a:t>		Pieter Sijtsma</a:t>
            </a:r>
          </a:p>
          <a:p>
            <a:r>
              <a:rPr lang="en-US" dirty="0"/>
              <a:t>	</a:t>
            </a:r>
            <a:r>
              <a:rPr lang="nl-NL" dirty="0"/>
              <a:t>		Sylvia Herold</a:t>
            </a:r>
          </a:p>
          <a:p>
            <a:endParaRPr lang="nl-NL" dirty="0"/>
          </a:p>
          <a:p>
            <a:r>
              <a:rPr lang="nl-NL" dirty="0"/>
              <a:t>20.15 – 21.00 uur 	Interactieve theatervoorstelling DNL Theatercollectief</a:t>
            </a:r>
          </a:p>
          <a:p>
            <a:r>
              <a:rPr lang="en-US" dirty="0"/>
              <a:t>	</a:t>
            </a:r>
            <a:r>
              <a:rPr lang="nl-NL" dirty="0"/>
              <a:t>		Stefan van Wieringen</a:t>
            </a:r>
          </a:p>
          <a:p>
            <a:r>
              <a:rPr lang="en-US" dirty="0"/>
              <a:t>	</a:t>
            </a:r>
            <a:r>
              <a:rPr lang="nl-NL" dirty="0"/>
              <a:t>		Miriam van Leeuwen</a:t>
            </a:r>
          </a:p>
          <a:p>
            <a:endParaRPr lang="nl-NL" dirty="0"/>
          </a:p>
          <a:p>
            <a:r>
              <a:rPr lang="nl-NL" dirty="0"/>
              <a:t>21.00 – 21.15 uur		Gelegenheid voor het stellen van individuele vragen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83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Vroegtijdig beëindigen opleiding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3603" y="1781795"/>
            <a:ext cx="9952038" cy="3785652"/>
          </a:xfrm>
          <a:prstGeom prst="rect">
            <a:avLst/>
          </a:prstGeom>
          <a:solidFill>
            <a:srgbClr val="52BCCE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Rekening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houden</a:t>
            </a:r>
            <a:r>
              <a:rPr lang="en-US" sz="2000" dirty="0">
                <a:latin typeface="+mj-lt"/>
              </a:rPr>
              <a:t> met </a:t>
            </a:r>
            <a:r>
              <a:rPr lang="en-US" sz="2000" b="1" dirty="0" err="1">
                <a:solidFill>
                  <a:srgbClr val="F58837"/>
                </a:solidFill>
                <a:latin typeface="+mj-lt"/>
              </a:rPr>
              <a:t>financiële</a:t>
            </a:r>
            <a:r>
              <a:rPr lang="en-US" sz="2000" b="1" dirty="0">
                <a:solidFill>
                  <a:srgbClr val="F58837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58837"/>
                </a:solidFill>
                <a:latin typeface="+mj-lt"/>
              </a:rPr>
              <a:t>consequenties</a:t>
            </a:r>
            <a:r>
              <a:rPr lang="en-US" sz="2000" dirty="0">
                <a:latin typeface="+mj-lt"/>
              </a:rPr>
              <a:t>: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Terugbetalen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kosten</a:t>
            </a:r>
            <a:r>
              <a:rPr lang="en-US" sz="2000" dirty="0">
                <a:latin typeface="+mj-lt"/>
              </a:rPr>
              <a:t> OV </a:t>
            </a:r>
            <a:r>
              <a:rPr lang="en-US" sz="2000" dirty="0" err="1">
                <a:latin typeface="+mj-lt"/>
              </a:rPr>
              <a:t>kaart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niveau</a:t>
            </a:r>
            <a:r>
              <a:rPr lang="en-US" sz="2000" dirty="0">
                <a:latin typeface="+mj-lt"/>
              </a:rPr>
              <a:t> 3 of 4 (2019: € 95,51 per </a:t>
            </a:r>
            <a:r>
              <a:rPr lang="en-US" sz="2000" dirty="0" err="1">
                <a:latin typeface="+mj-lt"/>
              </a:rPr>
              <a:t>maand</a:t>
            </a:r>
            <a:r>
              <a:rPr lang="en-US" sz="2000" dirty="0">
                <a:latin typeface="+mj-lt"/>
              </a:rPr>
              <a:t>)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Prestatiebeurs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niveau</a:t>
            </a:r>
            <a:r>
              <a:rPr lang="en-US" sz="2000" dirty="0">
                <a:latin typeface="+mj-lt"/>
              </a:rPr>
              <a:t> 3 of 4) </a:t>
            </a:r>
            <a:r>
              <a:rPr lang="en-US" sz="2000" dirty="0" err="1">
                <a:latin typeface="+mj-lt"/>
              </a:rPr>
              <a:t>terugbetalen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met </a:t>
            </a:r>
            <a:r>
              <a:rPr lang="en-US" sz="2000" dirty="0" err="1"/>
              <a:t>rente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Stopzetten</a:t>
            </a:r>
            <a:r>
              <a:rPr lang="en-US" sz="2000" dirty="0"/>
              <a:t> OV </a:t>
            </a:r>
            <a:r>
              <a:rPr lang="en-US" sz="2000" dirty="0" err="1"/>
              <a:t>kaart</a:t>
            </a:r>
            <a:r>
              <a:rPr lang="en-US" sz="2000" dirty="0"/>
              <a:t> (2019: 1e </a:t>
            </a:r>
            <a:r>
              <a:rPr lang="en-US" sz="2000" dirty="0" err="1"/>
              <a:t>maand</a:t>
            </a:r>
            <a:r>
              <a:rPr lang="en-US" sz="2000" dirty="0"/>
              <a:t> € 75,00 per </a:t>
            </a:r>
          </a:p>
          <a:p>
            <a:r>
              <a:rPr lang="en-US" sz="2000" dirty="0"/>
              <a:t>     halve </a:t>
            </a:r>
            <a:r>
              <a:rPr lang="en-US" sz="2000" dirty="0" err="1"/>
              <a:t>kalendermaand</a:t>
            </a:r>
            <a:r>
              <a:rPr lang="en-US" sz="2000" dirty="0"/>
              <a:t>, </a:t>
            </a:r>
            <a:r>
              <a:rPr lang="en-US" sz="2000" dirty="0" err="1"/>
              <a:t>daarna</a:t>
            </a:r>
            <a:r>
              <a:rPr lang="en-US" sz="2000" dirty="0"/>
              <a:t> € 150,00 per halve 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kalendermaand</a:t>
            </a:r>
            <a:r>
              <a:rPr lang="en-US" sz="2000" dirty="0"/>
              <a:t>) elk </a:t>
            </a:r>
            <a:r>
              <a:rPr lang="en-US" sz="2000" dirty="0" err="1"/>
              <a:t>niveau</a:t>
            </a:r>
            <a:endParaRPr lang="en-US" sz="2000" dirty="0"/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AFD0A2-3608-4FB9-87A9-27C4AF3A0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3853" b="9858"/>
          <a:stretch/>
        </p:blipFill>
        <p:spPr>
          <a:xfrm>
            <a:off x="7578948" y="3381575"/>
            <a:ext cx="2304256" cy="1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6655496" y="1544339"/>
            <a:ext cx="2342146" cy="2155307"/>
          </a:xfrm>
          <a:prstGeom prst="rect">
            <a:avLst/>
          </a:prstGeom>
          <a:solidFill>
            <a:srgbClr val="D6393F">
              <a:alpha val="90000"/>
            </a:srgb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Bekijk sites van </a:t>
            </a:r>
            <a:r>
              <a:rPr lang="nl-NL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MBO’s</a:t>
            </a:r>
            <a:r>
              <a:rPr lang="nl-NL" sz="1400" b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nl-NL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bezoek open dagen en  voorlichtingsavonden</a:t>
            </a:r>
            <a:endParaRPr lang="en-US" sz="14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277183" y="3771083"/>
            <a:ext cx="2341325" cy="2155307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Praat met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uw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kind, mentor,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decaan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en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mensen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uit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het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beroepsveld</a:t>
            </a:r>
            <a:endParaRPr lang="en-US" sz="14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996970" y="3771084"/>
            <a:ext cx="2342146" cy="2155306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Dagje MBO in het 4e leerjaar </a:t>
            </a:r>
            <a:endParaRPr lang="en-US" sz="14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21" name="Freeform 491"/>
          <p:cNvSpPr>
            <a:spLocks/>
          </p:cNvSpPr>
          <p:nvPr/>
        </p:nvSpPr>
        <p:spPr bwMode="auto">
          <a:xfrm>
            <a:off x="2183244" y="4271037"/>
            <a:ext cx="353185" cy="354509"/>
          </a:xfrm>
          <a:custGeom>
            <a:avLst/>
            <a:gdLst>
              <a:gd name="T0" fmla="*/ 42 w 456"/>
              <a:gd name="T1" fmla="*/ 0 h 443"/>
              <a:gd name="T2" fmla="*/ 412 w 456"/>
              <a:gd name="T3" fmla="*/ 0 h 443"/>
              <a:gd name="T4" fmla="*/ 433 w 456"/>
              <a:gd name="T5" fmla="*/ 6 h 443"/>
              <a:gd name="T6" fmla="*/ 450 w 456"/>
              <a:gd name="T7" fmla="*/ 20 h 443"/>
              <a:gd name="T8" fmla="*/ 456 w 456"/>
              <a:gd name="T9" fmla="*/ 41 h 443"/>
              <a:gd name="T10" fmla="*/ 456 w 456"/>
              <a:gd name="T11" fmla="*/ 308 h 443"/>
              <a:gd name="T12" fmla="*/ 450 w 456"/>
              <a:gd name="T13" fmla="*/ 330 h 443"/>
              <a:gd name="T14" fmla="*/ 433 w 456"/>
              <a:gd name="T15" fmla="*/ 345 h 443"/>
              <a:gd name="T16" fmla="*/ 412 w 456"/>
              <a:gd name="T17" fmla="*/ 351 h 443"/>
              <a:gd name="T18" fmla="*/ 227 w 456"/>
              <a:gd name="T19" fmla="*/ 351 h 443"/>
              <a:gd name="T20" fmla="*/ 107 w 456"/>
              <a:gd name="T21" fmla="*/ 443 h 443"/>
              <a:gd name="T22" fmla="*/ 107 w 456"/>
              <a:gd name="T23" fmla="*/ 351 h 443"/>
              <a:gd name="T24" fmla="*/ 42 w 456"/>
              <a:gd name="T25" fmla="*/ 351 h 443"/>
              <a:gd name="T26" fmla="*/ 21 w 456"/>
              <a:gd name="T27" fmla="*/ 345 h 443"/>
              <a:gd name="T28" fmla="*/ 7 w 456"/>
              <a:gd name="T29" fmla="*/ 330 h 443"/>
              <a:gd name="T30" fmla="*/ 0 w 456"/>
              <a:gd name="T31" fmla="*/ 308 h 443"/>
              <a:gd name="T32" fmla="*/ 0 w 456"/>
              <a:gd name="T33" fmla="*/ 41 h 443"/>
              <a:gd name="T34" fmla="*/ 7 w 456"/>
              <a:gd name="T35" fmla="*/ 20 h 443"/>
              <a:gd name="T36" fmla="*/ 21 w 456"/>
              <a:gd name="T37" fmla="*/ 6 h 443"/>
              <a:gd name="T38" fmla="*/ 42 w 456"/>
              <a:gd name="T3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6" h="443">
                <a:moveTo>
                  <a:pt x="42" y="0"/>
                </a:moveTo>
                <a:lnTo>
                  <a:pt x="412" y="0"/>
                </a:lnTo>
                <a:lnTo>
                  <a:pt x="433" y="6"/>
                </a:lnTo>
                <a:lnTo>
                  <a:pt x="450" y="20"/>
                </a:lnTo>
                <a:lnTo>
                  <a:pt x="456" y="41"/>
                </a:lnTo>
                <a:lnTo>
                  <a:pt x="456" y="308"/>
                </a:lnTo>
                <a:lnTo>
                  <a:pt x="450" y="330"/>
                </a:lnTo>
                <a:lnTo>
                  <a:pt x="433" y="345"/>
                </a:lnTo>
                <a:lnTo>
                  <a:pt x="412" y="351"/>
                </a:lnTo>
                <a:lnTo>
                  <a:pt x="227" y="351"/>
                </a:lnTo>
                <a:lnTo>
                  <a:pt x="107" y="443"/>
                </a:lnTo>
                <a:lnTo>
                  <a:pt x="107" y="351"/>
                </a:lnTo>
                <a:lnTo>
                  <a:pt x="42" y="351"/>
                </a:lnTo>
                <a:lnTo>
                  <a:pt x="21" y="345"/>
                </a:lnTo>
                <a:lnTo>
                  <a:pt x="7" y="330"/>
                </a:lnTo>
                <a:lnTo>
                  <a:pt x="0" y="308"/>
                </a:lnTo>
                <a:lnTo>
                  <a:pt x="0" y="41"/>
                </a:lnTo>
                <a:lnTo>
                  <a:pt x="7" y="20"/>
                </a:lnTo>
                <a:lnTo>
                  <a:pt x="21" y="6"/>
                </a:ln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400"/>
          </a:p>
        </p:txBody>
      </p:sp>
      <p:sp>
        <p:nvSpPr>
          <p:cNvPr id="22" name="Freeform 492"/>
          <p:cNvSpPr>
            <a:spLocks/>
          </p:cNvSpPr>
          <p:nvPr/>
        </p:nvSpPr>
        <p:spPr bwMode="auto">
          <a:xfrm>
            <a:off x="2447435" y="4400444"/>
            <a:ext cx="299742" cy="312896"/>
          </a:xfrm>
          <a:custGeom>
            <a:avLst/>
            <a:gdLst>
              <a:gd name="T0" fmla="*/ 189 w 387"/>
              <a:gd name="T1" fmla="*/ 306 h 391"/>
              <a:gd name="T2" fmla="*/ 45 w 387"/>
              <a:gd name="T3" fmla="*/ 306 h 391"/>
              <a:gd name="T4" fmla="*/ 27 w 387"/>
              <a:gd name="T5" fmla="*/ 301 h 391"/>
              <a:gd name="T6" fmla="*/ 12 w 387"/>
              <a:gd name="T7" fmla="*/ 291 h 391"/>
              <a:gd name="T8" fmla="*/ 4 w 387"/>
              <a:gd name="T9" fmla="*/ 276 h 391"/>
              <a:gd name="T10" fmla="*/ 0 w 387"/>
              <a:gd name="T11" fmla="*/ 258 h 391"/>
              <a:gd name="T12" fmla="*/ 0 w 387"/>
              <a:gd name="T13" fmla="*/ 46 h 391"/>
              <a:gd name="T14" fmla="*/ 4 w 387"/>
              <a:gd name="T15" fmla="*/ 29 h 391"/>
              <a:gd name="T16" fmla="*/ 12 w 387"/>
              <a:gd name="T17" fmla="*/ 14 h 391"/>
              <a:gd name="T18" fmla="*/ 27 w 387"/>
              <a:gd name="T19" fmla="*/ 4 h 391"/>
              <a:gd name="T20" fmla="*/ 45 w 387"/>
              <a:gd name="T21" fmla="*/ 0 h 391"/>
              <a:gd name="T22" fmla="*/ 341 w 387"/>
              <a:gd name="T23" fmla="*/ 0 h 391"/>
              <a:gd name="T24" fmla="*/ 341 w 387"/>
              <a:gd name="T25" fmla="*/ 25 h 391"/>
              <a:gd name="T26" fmla="*/ 45 w 387"/>
              <a:gd name="T27" fmla="*/ 25 h 391"/>
              <a:gd name="T28" fmla="*/ 39 w 387"/>
              <a:gd name="T29" fmla="*/ 25 h 391"/>
              <a:gd name="T30" fmla="*/ 33 w 387"/>
              <a:gd name="T31" fmla="*/ 29 h 391"/>
              <a:gd name="T32" fmla="*/ 27 w 387"/>
              <a:gd name="T33" fmla="*/ 33 h 391"/>
              <a:gd name="T34" fmla="*/ 25 w 387"/>
              <a:gd name="T35" fmla="*/ 39 h 391"/>
              <a:gd name="T36" fmla="*/ 23 w 387"/>
              <a:gd name="T37" fmla="*/ 46 h 391"/>
              <a:gd name="T38" fmla="*/ 23 w 387"/>
              <a:gd name="T39" fmla="*/ 258 h 391"/>
              <a:gd name="T40" fmla="*/ 25 w 387"/>
              <a:gd name="T41" fmla="*/ 266 h 391"/>
              <a:gd name="T42" fmla="*/ 27 w 387"/>
              <a:gd name="T43" fmla="*/ 272 h 391"/>
              <a:gd name="T44" fmla="*/ 33 w 387"/>
              <a:gd name="T45" fmla="*/ 276 h 391"/>
              <a:gd name="T46" fmla="*/ 39 w 387"/>
              <a:gd name="T47" fmla="*/ 278 h 391"/>
              <a:gd name="T48" fmla="*/ 45 w 387"/>
              <a:gd name="T49" fmla="*/ 281 h 391"/>
              <a:gd name="T50" fmla="*/ 197 w 387"/>
              <a:gd name="T51" fmla="*/ 281 h 391"/>
              <a:gd name="T52" fmla="*/ 276 w 387"/>
              <a:gd name="T53" fmla="*/ 343 h 391"/>
              <a:gd name="T54" fmla="*/ 276 w 387"/>
              <a:gd name="T55" fmla="*/ 281 h 391"/>
              <a:gd name="T56" fmla="*/ 341 w 387"/>
              <a:gd name="T57" fmla="*/ 281 h 391"/>
              <a:gd name="T58" fmla="*/ 347 w 387"/>
              <a:gd name="T59" fmla="*/ 278 h 391"/>
              <a:gd name="T60" fmla="*/ 353 w 387"/>
              <a:gd name="T61" fmla="*/ 276 h 391"/>
              <a:gd name="T62" fmla="*/ 357 w 387"/>
              <a:gd name="T63" fmla="*/ 272 h 391"/>
              <a:gd name="T64" fmla="*/ 362 w 387"/>
              <a:gd name="T65" fmla="*/ 266 h 391"/>
              <a:gd name="T66" fmla="*/ 362 w 387"/>
              <a:gd name="T67" fmla="*/ 258 h 391"/>
              <a:gd name="T68" fmla="*/ 362 w 387"/>
              <a:gd name="T69" fmla="*/ 46 h 391"/>
              <a:gd name="T70" fmla="*/ 362 w 387"/>
              <a:gd name="T71" fmla="*/ 39 h 391"/>
              <a:gd name="T72" fmla="*/ 357 w 387"/>
              <a:gd name="T73" fmla="*/ 33 h 391"/>
              <a:gd name="T74" fmla="*/ 353 w 387"/>
              <a:gd name="T75" fmla="*/ 29 h 391"/>
              <a:gd name="T76" fmla="*/ 347 w 387"/>
              <a:gd name="T77" fmla="*/ 25 h 391"/>
              <a:gd name="T78" fmla="*/ 341 w 387"/>
              <a:gd name="T79" fmla="*/ 25 h 391"/>
              <a:gd name="T80" fmla="*/ 341 w 387"/>
              <a:gd name="T81" fmla="*/ 0 h 391"/>
              <a:gd name="T82" fmla="*/ 357 w 387"/>
              <a:gd name="T83" fmla="*/ 4 h 391"/>
              <a:gd name="T84" fmla="*/ 372 w 387"/>
              <a:gd name="T85" fmla="*/ 14 h 391"/>
              <a:gd name="T86" fmla="*/ 382 w 387"/>
              <a:gd name="T87" fmla="*/ 29 h 391"/>
              <a:gd name="T88" fmla="*/ 387 w 387"/>
              <a:gd name="T89" fmla="*/ 46 h 391"/>
              <a:gd name="T90" fmla="*/ 387 w 387"/>
              <a:gd name="T91" fmla="*/ 258 h 391"/>
              <a:gd name="T92" fmla="*/ 382 w 387"/>
              <a:gd name="T93" fmla="*/ 276 h 391"/>
              <a:gd name="T94" fmla="*/ 372 w 387"/>
              <a:gd name="T95" fmla="*/ 291 h 391"/>
              <a:gd name="T96" fmla="*/ 357 w 387"/>
              <a:gd name="T97" fmla="*/ 301 h 391"/>
              <a:gd name="T98" fmla="*/ 341 w 387"/>
              <a:gd name="T99" fmla="*/ 306 h 391"/>
              <a:gd name="T100" fmla="*/ 301 w 387"/>
              <a:gd name="T101" fmla="*/ 306 h 391"/>
              <a:gd name="T102" fmla="*/ 301 w 387"/>
              <a:gd name="T103" fmla="*/ 391 h 391"/>
              <a:gd name="T104" fmla="*/ 189 w 387"/>
              <a:gd name="T105" fmla="*/ 30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7" h="391">
                <a:moveTo>
                  <a:pt x="189" y="306"/>
                </a:moveTo>
                <a:lnTo>
                  <a:pt x="45" y="306"/>
                </a:lnTo>
                <a:lnTo>
                  <a:pt x="27" y="301"/>
                </a:lnTo>
                <a:lnTo>
                  <a:pt x="12" y="291"/>
                </a:lnTo>
                <a:lnTo>
                  <a:pt x="4" y="276"/>
                </a:lnTo>
                <a:lnTo>
                  <a:pt x="0" y="258"/>
                </a:lnTo>
                <a:lnTo>
                  <a:pt x="0" y="46"/>
                </a:lnTo>
                <a:lnTo>
                  <a:pt x="4" y="29"/>
                </a:lnTo>
                <a:lnTo>
                  <a:pt x="12" y="14"/>
                </a:lnTo>
                <a:lnTo>
                  <a:pt x="27" y="4"/>
                </a:lnTo>
                <a:lnTo>
                  <a:pt x="45" y="0"/>
                </a:lnTo>
                <a:lnTo>
                  <a:pt x="341" y="0"/>
                </a:lnTo>
                <a:lnTo>
                  <a:pt x="341" y="25"/>
                </a:lnTo>
                <a:lnTo>
                  <a:pt x="45" y="25"/>
                </a:lnTo>
                <a:lnTo>
                  <a:pt x="39" y="25"/>
                </a:lnTo>
                <a:lnTo>
                  <a:pt x="33" y="29"/>
                </a:lnTo>
                <a:lnTo>
                  <a:pt x="27" y="33"/>
                </a:lnTo>
                <a:lnTo>
                  <a:pt x="25" y="39"/>
                </a:lnTo>
                <a:lnTo>
                  <a:pt x="23" y="46"/>
                </a:lnTo>
                <a:lnTo>
                  <a:pt x="23" y="258"/>
                </a:lnTo>
                <a:lnTo>
                  <a:pt x="25" y="266"/>
                </a:lnTo>
                <a:lnTo>
                  <a:pt x="27" y="272"/>
                </a:lnTo>
                <a:lnTo>
                  <a:pt x="33" y="276"/>
                </a:lnTo>
                <a:lnTo>
                  <a:pt x="39" y="278"/>
                </a:lnTo>
                <a:lnTo>
                  <a:pt x="45" y="281"/>
                </a:lnTo>
                <a:lnTo>
                  <a:pt x="197" y="281"/>
                </a:lnTo>
                <a:lnTo>
                  <a:pt x="276" y="343"/>
                </a:lnTo>
                <a:lnTo>
                  <a:pt x="276" y="281"/>
                </a:lnTo>
                <a:lnTo>
                  <a:pt x="341" y="281"/>
                </a:lnTo>
                <a:lnTo>
                  <a:pt x="347" y="278"/>
                </a:lnTo>
                <a:lnTo>
                  <a:pt x="353" y="276"/>
                </a:lnTo>
                <a:lnTo>
                  <a:pt x="357" y="272"/>
                </a:lnTo>
                <a:lnTo>
                  <a:pt x="362" y="266"/>
                </a:lnTo>
                <a:lnTo>
                  <a:pt x="362" y="258"/>
                </a:lnTo>
                <a:lnTo>
                  <a:pt x="362" y="46"/>
                </a:lnTo>
                <a:lnTo>
                  <a:pt x="362" y="39"/>
                </a:lnTo>
                <a:lnTo>
                  <a:pt x="357" y="33"/>
                </a:lnTo>
                <a:lnTo>
                  <a:pt x="353" y="29"/>
                </a:lnTo>
                <a:lnTo>
                  <a:pt x="347" y="25"/>
                </a:lnTo>
                <a:lnTo>
                  <a:pt x="341" y="25"/>
                </a:lnTo>
                <a:lnTo>
                  <a:pt x="341" y="0"/>
                </a:lnTo>
                <a:lnTo>
                  <a:pt x="357" y="4"/>
                </a:lnTo>
                <a:lnTo>
                  <a:pt x="372" y="14"/>
                </a:lnTo>
                <a:lnTo>
                  <a:pt x="382" y="29"/>
                </a:lnTo>
                <a:lnTo>
                  <a:pt x="387" y="46"/>
                </a:lnTo>
                <a:lnTo>
                  <a:pt x="387" y="258"/>
                </a:lnTo>
                <a:lnTo>
                  <a:pt x="382" y="276"/>
                </a:lnTo>
                <a:lnTo>
                  <a:pt x="372" y="291"/>
                </a:lnTo>
                <a:lnTo>
                  <a:pt x="357" y="301"/>
                </a:lnTo>
                <a:lnTo>
                  <a:pt x="341" y="306"/>
                </a:lnTo>
                <a:lnTo>
                  <a:pt x="301" y="306"/>
                </a:lnTo>
                <a:lnTo>
                  <a:pt x="301" y="391"/>
                </a:lnTo>
                <a:lnTo>
                  <a:pt x="189" y="30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400"/>
          </a:p>
        </p:txBody>
      </p:sp>
      <p:grpSp>
        <p:nvGrpSpPr>
          <p:cNvPr id="23" name="Groep 22"/>
          <p:cNvGrpSpPr/>
          <p:nvPr/>
        </p:nvGrpSpPr>
        <p:grpSpPr>
          <a:xfrm>
            <a:off x="1277183" y="1527982"/>
            <a:ext cx="2342146" cy="2155307"/>
            <a:chOff x="1277183" y="1527982"/>
            <a:chExt cx="2342146" cy="2155307"/>
          </a:xfrm>
        </p:grpSpPr>
        <p:sp>
          <p:nvSpPr>
            <p:cNvPr id="24" name="Rechthoek 23"/>
            <p:cNvSpPr/>
            <p:nvPr/>
          </p:nvSpPr>
          <p:spPr>
            <a:xfrm>
              <a:off x="1277183" y="1527982"/>
              <a:ext cx="2342146" cy="2155307"/>
            </a:xfrm>
            <a:prstGeom prst="rect">
              <a:avLst/>
            </a:prstGeom>
            <a:solidFill>
              <a:srgbClr val="CBD242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Verzamel samen zoveel mogelijk informatie over beroepen die </a:t>
              </a:r>
              <a:r>
                <a:rPr lang="nl-NL" sz="1400" b="1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hem/haar</a:t>
              </a:r>
              <a:r>
                <a:rPr lang="nl-NL" sz="1400" b="1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 leuk lijkt</a:t>
              </a:r>
              <a:endParaRPr lang="en-US" sz="14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Freeform 66"/>
            <p:cNvSpPr>
              <a:spLocks noEditPoints="1"/>
            </p:cNvSpPr>
            <p:nvPr/>
          </p:nvSpPr>
          <p:spPr bwMode="auto">
            <a:xfrm>
              <a:off x="2183244" y="1882214"/>
              <a:ext cx="457479" cy="439022"/>
            </a:xfrm>
            <a:custGeom>
              <a:avLst/>
              <a:gdLst>
                <a:gd name="T0" fmla="*/ 53 w 309"/>
                <a:gd name="T1" fmla="*/ 208 h 287"/>
                <a:gd name="T2" fmla="*/ 55 w 309"/>
                <a:gd name="T3" fmla="*/ 218 h 287"/>
                <a:gd name="T4" fmla="*/ 60 w 309"/>
                <a:gd name="T5" fmla="*/ 222 h 287"/>
                <a:gd name="T6" fmla="*/ 65 w 309"/>
                <a:gd name="T7" fmla="*/ 239 h 287"/>
                <a:gd name="T8" fmla="*/ 80 w 309"/>
                <a:gd name="T9" fmla="*/ 222 h 287"/>
                <a:gd name="T10" fmla="*/ 88 w 309"/>
                <a:gd name="T11" fmla="*/ 220 h 287"/>
                <a:gd name="T12" fmla="*/ 91 w 309"/>
                <a:gd name="T13" fmla="*/ 215 h 287"/>
                <a:gd name="T14" fmla="*/ 209 w 309"/>
                <a:gd name="T15" fmla="*/ 214 h 287"/>
                <a:gd name="T16" fmla="*/ 211 w 309"/>
                <a:gd name="T17" fmla="*/ 218 h 287"/>
                <a:gd name="T18" fmla="*/ 216 w 309"/>
                <a:gd name="T19" fmla="*/ 222 h 287"/>
                <a:gd name="T20" fmla="*/ 220 w 309"/>
                <a:gd name="T21" fmla="*/ 239 h 287"/>
                <a:gd name="T22" fmla="*/ 236 w 309"/>
                <a:gd name="T23" fmla="*/ 222 h 287"/>
                <a:gd name="T24" fmla="*/ 243 w 309"/>
                <a:gd name="T25" fmla="*/ 220 h 287"/>
                <a:gd name="T26" fmla="*/ 247 w 309"/>
                <a:gd name="T27" fmla="*/ 215 h 287"/>
                <a:gd name="T28" fmla="*/ 293 w 309"/>
                <a:gd name="T29" fmla="*/ 193 h 287"/>
                <a:gd name="T30" fmla="*/ 15 w 309"/>
                <a:gd name="T31" fmla="*/ 287 h 287"/>
                <a:gd name="T32" fmla="*/ 0 w 309"/>
                <a:gd name="T33" fmla="*/ 58 h 287"/>
                <a:gd name="T34" fmla="*/ 309 w 309"/>
                <a:gd name="T35" fmla="*/ 165 h 287"/>
                <a:gd name="T36" fmla="*/ 69 w 309"/>
                <a:gd name="T37" fmla="*/ 193 h 287"/>
                <a:gd name="T38" fmla="*/ 0 w 309"/>
                <a:gd name="T39" fmla="*/ 58 h 287"/>
                <a:gd name="T40" fmla="*/ 196 w 309"/>
                <a:gd name="T41" fmla="*/ 0 h 287"/>
                <a:gd name="T42" fmla="*/ 224 w 309"/>
                <a:gd name="T43" fmla="*/ 12 h 287"/>
                <a:gd name="T44" fmla="*/ 236 w 309"/>
                <a:gd name="T45" fmla="*/ 37 h 287"/>
                <a:gd name="T46" fmla="*/ 254 w 309"/>
                <a:gd name="T47" fmla="*/ 50 h 287"/>
                <a:gd name="T48" fmla="*/ 204 w 309"/>
                <a:gd name="T49" fmla="*/ 37 h 287"/>
                <a:gd name="T50" fmla="*/ 212 w 309"/>
                <a:gd name="T51" fmla="*/ 32 h 287"/>
                <a:gd name="T52" fmla="*/ 205 w 309"/>
                <a:gd name="T53" fmla="*/ 24 h 287"/>
                <a:gd name="T54" fmla="*/ 196 w 309"/>
                <a:gd name="T55" fmla="*/ 21 h 287"/>
                <a:gd name="T56" fmla="*/ 114 w 309"/>
                <a:gd name="T57" fmla="*/ 22 h 287"/>
                <a:gd name="T58" fmla="*/ 106 w 309"/>
                <a:gd name="T59" fmla="*/ 26 h 287"/>
                <a:gd name="T60" fmla="*/ 101 w 309"/>
                <a:gd name="T61" fmla="*/ 37 h 287"/>
                <a:gd name="T62" fmla="*/ 111 w 309"/>
                <a:gd name="T63" fmla="*/ 50 h 287"/>
                <a:gd name="T64" fmla="*/ 61 w 309"/>
                <a:gd name="T65" fmla="*/ 37 h 287"/>
                <a:gd name="T66" fmla="*/ 82 w 309"/>
                <a:gd name="T67" fmla="*/ 22 h 287"/>
                <a:gd name="T68" fmla="*/ 103 w 309"/>
                <a:gd name="T69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9" h="287">
                  <a:moveTo>
                    <a:pt x="15" y="193"/>
                  </a:moveTo>
                  <a:lnTo>
                    <a:pt x="53" y="208"/>
                  </a:lnTo>
                  <a:lnTo>
                    <a:pt x="53" y="215"/>
                  </a:lnTo>
                  <a:lnTo>
                    <a:pt x="55" y="218"/>
                  </a:lnTo>
                  <a:lnTo>
                    <a:pt x="57" y="220"/>
                  </a:lnTo>
                  <a:lnTo>
                    <a:pt x="60" y="222"/>
                  </a:lnTo>
                  <a:lnTo>
                    <a:pt x="65" y="222"/>
                  </a:lnTo>
                  <a:lnTo>
                    <a:pt x="65" y="239"/>
                  </a:lnTo>
                  <a:lnTo>
                    <a:pt x="80" y="239"/>
                  </a:lnTo>
                  <a:lnTo>
                    <a:pt x="80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0" y="218"/>
                  </a:lnTo>
                  <a:lnTo>
                    <a:pt x="91" y="215"/>
                  </a:lnTo>
                  <a:lnTo>
                    <a:pt x="91" y="214"/>
                  </a:lnTo>
                  <a:lnTo>
                    <a:pt x="209" y="214"/>
                  </a:lnTo>
                  <a:lnTo>
                    <a:pt x="209" y="215"/>
                  </a:lnTo>
                  <a:lnTo>
                    <a:pt x="211" y="218"/>
                  </a:lnTo>
                  <a:lnTo>
                    <a:pt x="213" y="220"/>
                  </a:lnTo>
                  <a:lnTo>
                    <a:pt x="216" y="222"/>
                  </a:lnTo>
                  <a:lnTo>
                    <a:pt x="220" y="222"/>
                  </a:lnTo>
                  <a:lnTo>
                    <a:pt x="220" y="239"/>
                  </a:lnTo>
                  <a:lnTo>
                    <a:pt x="236" y="239"/>
                  </a:lnTo>
                  <a:lnTo>
                    <a:pt x="236" y="222"/>
                  </a:lnTo>
                  <a:lnTo>
                    <a:pt x="241" y="222"/>
                  </a:lnTo>
                  <a:lnTo>
                    <a:pt x="243" y="220"/>
                  </a:lnTo>
                  <a:lnTo>
                    <a:pt x="246" y="218"/>
                  </a:lnTo>
                  <a:lnTo>
                    <a:pt x="247" y="215"/>
                  </a:lnTo>
                  <a:lnTo>
                    <a:pt x="247" y="212"/>
                  </a:lnTo>
                  <a:lnTo>
                    <a:pt x="293" y="193"/>
                  </a:lnTo>
                  <a:lnTo>
                    <a:pt x="293" y="287"/>
                  </a:lnTo>
                  <a:lnTo>
                    <a:pt x="15" y="287"/>
                  </a:lnTo>
                  <a:lnTo>
                    <a:pt x="15" y="193"/>
                  </a:lnTo>
                  <a:close/>
                  <a:moveTo>
                    <a:pt x="0" y="58"/>
                  </a:moveTo>
                  <a:lnTo>
                    <a:pt x="309" y="58"/>
                  </a:lnTo>
                  <a:lnTo>
                    <a:pt x="309" y="165"/>
                  </a:lnTo>
                  <a:lnTo>
                    <a:pt x="241" y="193"/>
                  </a:lnTo>
                  <a:lnTo>
                    <a:pt x="69" y="193"/>
                  </a:lnTo>
                  <a:lnTo>
                    <a:pt x="0" y="165"/>
                  </a:lnTo>
                  <a:lnTo>
                    <a:pt x="0" y="58"/>
                  </a:lnTo>
                  <a:close/>
                  <a:moveTo>
                    <a:pt x="119" y="0"/>
                  </a:moveTo>
                  <a:lnTo>
                    <a:pt x="196" y="0"/>
                  </a:lnTo>
                  <a:lnTo>
                    <a:pt x="212" y="3"/>
                  </a:lnTo>
                  <a:lnTo>
                    <a:pt x="224" y="12"/>
                  </a:lnTo>
                  <a:lnTo>
                    <a:pt x="232" y="22"/>
                  </a:lnTo>
                  <a:lnTo>
                    <a:pt x="236" y="37"/>
                  </a:lnTo>
                  <a:lnTo>
                    <a:pt x="254" y="37"/>
                  </a:lnTo>
                  <a:lnTo>
                    <a:pt x="254" y="50"/>
                  </a:lnTo>
                  <a:lnTo>
                    <a:pt x="204" y="50"/>
                  </a:lnTo>
                  <a:lnTo>
                    <a:pt x="204" y="37"/>
                  </a:lnTo>
                  <a:lnTo>
                    <a:pt x="215" y="37"/>
                  </a:lnTo>
                  <a:lnTo>
                    <a:pt x="212" y="32"/>
                  </a:lnTo>
                  <a:lnTo>
                    <a:pt x="209" y="26"/>
                  </a:lnTo>
                  <a:lnTo>
                    <a:pt x="205" y="24"/>
                  </a:lnTo>
                  <a:lnTo>
                    <a:pt x="200" y="22"/>
                  </a:lnTo>
                  <a:lnTo>
                    <a:pt x="196" y="21"/>
                  </a:lnTo>
                  <a:lnTo>
                    <a:pt x="119" y="21"/>
                  </a:lnTo>
                  <a:lnTo>
                    <a:pt x="114" y="22"/>
                  </a:lnTo>
                  <a:lnTo>
                    <a:pt x="110" y="24"/>
                  </a:lnTo>
                  <a:lnTo>
                    <a:pt x="106" y="26"/>
                  </a:lnTo>
                  <a:lnTo>
                    <a:pt x="103" y="32"/>
                  </a:lnTo>
                  <a:lnTo>
                    <a:pt x="101" y="37"/>
                  </a:lnTo>
                  <a:lnTo>
                    <a:pt x="111" y="37"/>
                  </a:lnTo>
                  <a:lnTo>
                    <a:pt x="111" y="50"/>
                  </a:lnTo>
                  <a:lnTo>
                    <a:pt x="61" y="50"/>
                  </a:lnTo>
                  <a:lnTo>
                    <a:pt x="61" y="37"/>
                  </a:lnTo>
                  <a:lnTo>
                    <a:pt x="78" y="37"/>
                  </a:lnTo>
                  <a:lnTo>
                    <a:pt x="82" y="22"/>
                  </a:lnTo>
                  <a:lnTo>
                    <a:pt x="90" y="12"/>
                  </a:lnTo>
                  <a:lnTo>
                    <a:pt x="103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</p:grp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7578948" y="1769650"/>
            <a:ext cx="428737" cy="591209"/>
          </a:xfrm>
          <a:custGeom>
            <a:avLst/>
            <a:gdLst>
              <a:gd name="T0" fmla="*/ 71 w 257"/>
              <a:gd name="T1" fmla="*/ 40 h 343"/>
              <a:gd name="T2" fmla="*/ 81 w 257"/>
              <a:gd name="T3" fmla="*/ 38 h 343"/>
              <a:gd name="T4" fmla="*/ 90 w 257"/>
              <a:gd name="T5" fmla="*/ 41 h 343"/>
              <a:gd name="T6" fmla="*/ 101 w 257"/>
              <a:gd name="T7" fmla="*/ 41 h 343"/>
              <a:gd name="T8" fmla="*/ 109 w 257"/>
              <a:gd name="T9" fmla="*/ 49 h 343"/>
              <a:gd name="T10" fmla="*/ 90 w 257"/>
              <a:gd name="T11" fmla="*/ 86 h 343"/>
              <a:gd name="T12" fmla="*/ 54 w 257"/>
              <a:gd name="T13" fmla="*/ 98 h 343"/>
              <a:gd name="T14" fmla="*/ 64 w 257"/>
              <a:gd name="T15" fmla="*/ 110 h 343"/>
              <a:gd name="T16" fmla="*/ 75 w 257"/>
              <a:gd name="T17" fmla="*/ 110 h 343"/>
              <a:gd name="T18" fmla="*/ 82 w 257"/>
              <a:gd name="T19" fmla="*/ 100 h 343"/>
              <a:gd name="T20" fmla="*/ 94 w 257"/>
              <a:gd name="T21" fmla="*/ 137 h 343"/>
              <a:gd name="T22" fmla="*/ 85 w 257"/>
              <a:gd name="T23" fmla="*/ 131 h 343"/>
              <a:gd name="T24" fmla="*/ 80 w 257"/>
              <a:gd name="T25" fmla="*/ 124 h 343"/>
              <a:gd name="T26" fmla="*/ 64 w 257"/>
              <a:gd name="T27" fmla="*/ 124 h 343"/>
              <a:gd name="T28" fmla="*/ 54 w 257"/>
              <a:gd name="T29" fmla="*/ 121 h 343"/>
              <a:gd name="T30" fmla="*/ 48 w 257"/>
              <a:gd name="T31" fmla="*/ 117 h 343"/>
              <a:gd name="T32" fmla="*/ 37 w 257"/>
              <a:gd name="T33" fmla="*/ 107 h 343"/>
              <a:gd name="T34" fmla="*/ 17 w 257"/>
              <a:gd name="T35" fmla="*/ 104 h 343"/>
              <a:gd name="T36" fmla="*/ 63 w 257"/>
              <a:gd name="T37" fmla="*/ 214 h 343"/>
              <a:gd name="T38" fmla="*/ 118 w 257"/>
              <a:gd name="T39" fmla="*/ 217 h 343"/>
              <a:gd name="T40" fmla="*/ 122 w 257"/>
              <a:gd name="T41" fmla="*/ 204 h 343"/>
              <a:gd name="T42" fmla="*/ 123 w 257"/>
              <a:gd name="T43" fmla="*/ 192 h 343"/>
              <a:gd name="T44" fmla="*/ 123 w 257"/>
              <a:gd name="T45" fmla="*/ 188 h 343"/>
              <a:gd name="T46" fmla="*/ 109 w 257"/>
              <a:gd name="T47" fmla="*/ 178 h 343"/>
              <a:gd name="T48" fmla="*/ 102 w 257"/>
              <a:gd name="T49" fmla="*/ 172 h 343"/>
              <a:gd name="T50" fmla="*/ 98 w 257"/>
              <a:gd name="T51" fmla="*/ 155 h 343"/>
              <a:gd name="T52" fmla="*/ 102 w 257"/>
              <a:gd name="T53" fmla="*/ 144 h 343"/>
              <a:gd name="T54" fmla="*/ 105 w 257"/>
              <a:gd name="T55" fmla="*/ 136 h 343"/>
              <a:gd name="T56" fmla="*/ 110 w 257"/>
              <a:gd name="T57" fmla="*/ 128 h 343"/>
              <a:gd name="T58" fmla="*/ 131 w 257"/>
              <a:gd name="T59" fmla="*/ 136 h 343"/>
              <a:gd name="T60" fmla="*/ 140 w 257"/>
              <a:gd name="T61" fmla="*/ 137 h 343"/>
              <a:gd name="T62" fmla="*/ 149 w 257"/>
              <a:gd name="T63" fmla="*/ 149 h 343"/>
              <a:gd name="T64" fmla="*/ 172 w 257"/>
              <a:gd name="T65" fmla="*/ 157 h 343"/>
              <a:gd name="T66" fmla="*/ 172 w 257"/>
              <a:gd name="T67" fmla="*/ 176 h 343"/>
              <a:gd name="T68" fmla="*/ 168 w 257"/>
              <a:gd name="T69" fmla="*/ 189 h 343"/>
              <a:gd name="T70" fmla="*/ 157 w 257"/>
              <a:gd name="T71" fmla="*/ 201 h 343"/>
              <a:gd name="T72" fmla="*/ 136 w 257"/>
              <a:gd name="T73" fmla="*/ 225 h 343"/>
              <a:gd name="T74" fmla="*/ 211 w 257"/>
              <a:gd name="T75" fmla="*/ 137 h 343"/>
              <a:gd name="T76" fmla="*/ 199 w 257"/>
              <a:gd name="T77" fmla="*/ 140 h 343"/>
              <a:gd name="T78" fmla="*/ 196 w 257"/>
              <a:gd name="T79" fmla="*/ 125 h 343"/>
              <a:gd name="T80" fmla="*/ 194 w 257"/>
              <a:gd name="T81" fmla="*/ 115 h 343"/>
              <a:gd name="T82" fmla="*/ 187 w 257"/>
              <a:gd name="T83" fmla="*/ 107 h 343"/>
              <a:gd name="T84" fmla="*/ 179 w 257"/>
              <a:gd name="T85" fmla="*/ 98 h 343"/>
              <a:gd name="T86" fmla="*/ 178 w 257"/>
              <a:gd name="T87" fmla="*/ 89 h 343"/>
              <a:gd name="T88" fmla="*/ 179 w 257"/>
              <a:gd name="T89" fmla="*/ 79 h 343"/>
              <a:gd name="T90" fmla="*/ 187 w 257"/>
              <a:gd name="T91" fmla="*/ 79 h 343"/>
              <a:gd name="T92" fmla="*/ 187 w 257"/>
              <a:gd name="T93" fmla="*/ 66 h 343"/>
              <a:gd name="T94" fmla="*/ 113 w 257"/>
              <a:gd name="T95" fmla="*/ 17 h 343"/>
              <a:gd name="T96" fmla="*/ 221 w 257"/>
              <a:gd name="T97" fmla="*/ 99 h 343"/>
              <a:gd name="T98" fmla="*/ 169 w 257"/>
              <a:gd name="T99" fmla="*/ 226 h 343"/>
              <a:gd name="T100" fmla="*/ 33 w 257"/>
              <a:gd name="T101" fmla="*/ 209 h 343"/>
              <a:gd name="T102" fmla="*/ 16 w 257"/>
              <a:gd name="T103" fmla="*/ 73 h 343"/>
              <a:gd name="T104" fmla="*/ 174 w 257"/>
              <a:gd name="T105" fmla="*/ 0 h 343"/>
              <a:gd name="T106" fmla="*/ 253 w 257"/>
              <a:gd name="T107" fmla="*/ 100 h 343"/>
              <a:gd name="T108" fmla="*/ 213 w 257"/>
              <a:gd name="T109" fmla="*/ 230 h 343"/>
              <a:gd name="T110" fmla="*/ 107 w 257"/>
              <a:gd name="T111" fmla="*/ 273 h 343"/>
              <a:gd name="T112" fmla="*/ 22 w 257"/>
              <a:gd name="T113" fmla="*/ 316 h 343"/>
              <a:gd name="T114" fmla="*/ 59 w 257"/>
              <a:gd name="T115" fmla="*/ 239 h 343"/>
              <a:gd name="T116" fmla="*/ 181 w 257"/>
              <a:gd name="T117" fmla="*/ 230 h 343"/>
              <a:gd name="T118" fmla="*/ 234 w 257"/>
              <a:gd name="T119" fmla="*/ 129 h 343"/>
              <a:gd name="T120" fmla="*/ 183 w 257"/>
              <a:gd name="T121" fmla="*/ 28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7" h="343">
                <a:moveTo>
                  <a:pt x="113" y="31"/>
                </a:moveTo>
                <a:lnTo>
                  <a:pt x="90" y="34"/>
                </a:lnTo>
                <a:lnTo>
                  <a:pt x="73" y="39"/>
                </a:lnTo>
                <a:lnTo>
                  <a:pt x="72" y="40"/>
                </a:lnTo>
                <a:lnTo>
                  <a:pt x="71" y="40"/>
                </a:lnTo>
                <a:lnTo>
                  <a:pt x="73" y="39"/>
                </a:lnTo>
                <a:lnTo>
                  <a:pt x="73" y="39"/>
                </a:lnTo>
                <a:lnTo>
                  <a:pt x="76" y="39"/>
                </a:lnTo>
                <a:lnTo>
                  <a:pt x="79" y="38"/>
                </a:lnTo>
                <a:lnTo>
                  <a:pt x="81" y="38"/>
                </a:lnTo>
                <a:lnTo>
                  <a:pt x="84" y="38"/>
                </a:lnTo>
                <a:lnTo>
                  <a:pt x="86" y="38"/>
                </a:lnTo>
                <a:lnTo>
                  <a:pt x="86" y="39"/>
                </a:lnTo>
                <a:lnTo>
                  <a:pt x="88" y="40"/>
                </a:lnTo>
                <a:lnTo>
                  <a:pt x="90" y="41"/>
                </a:lnTo>
                <a:lnTo>
                  <a:pt x="92" y="41"/>
                </a:lnTo>
                <a:lnTo>
                  <a:pt x="94" y="41"/>
                </a:lnTo>
                <a:lnTo>
                  <a:pt x="96" y="41"/>
                </a:lnTo>
                <a:lnTo>
                  <a:pt x="97" y="41"/>
                </a:lnTo>
                <a:lnTo>
                  <a:pt x="101" y="41"/>
                </a:lnTo>
                <a:lnTo>
                  <a:pt x="102" y="43"/>
                </a:lnTo>
                <a:lnTo>
                  <a:pt x="105" y="44"/>
                </a:lnTo>
                <a:lnTo>
                  <a:pt x="107" y="47"/>
                </a:lnTo>
                <a:lnTo>
                  <a:pt x="107" y="48"/>
                </a:lnTo>
                <a:lnTo>
                  <a:pt x="109" y="49"/>
                </a:lnTo>
                <a:lnTo>
                  <a:pt x="103" y="58"/>
                </a:lnTo>
                <a:lnTo>
                  <a:pt x="94" y="69"/>
                </a:lnTo>
                <a:lnTo>
                  <a:pt x="93" y="76"/>
                </a:lnTo>
                <a:lnTo>
                  <a:pt x="96" y="85"/>
                </a:lnTo>
                <a:lnTo>
                  <a:pt x="90" y="86"/>
                </a:lnTo>
                <a:lnTo>
                  <a:pt x="85" y="81"/>
                </a:lnTo>
                <a:lnTo>
                  <a:pt x="73" y="76"/>
                </a:lnTo>
                <a:lnTo>
                  <a:pt x="64" y="77"/>
                </a:lnTo>
                <a:lnTo>
                  <a:pt x="59" y="82"/>
                </a:lnTo>
                <a:lnTo>
                  <a:pt x="54" y="98"/>
                </a:lnTo>
                <a:lnTo>
                  <a:pt x="60" y="104"/>
                </a:lnTo>
                <a:lnTo>
                  <a:pt x="60" y="104"/>
                </a:lnTo>
                <a:lnTo>
                  <a:pt x="62" y="106"/>
                </a:lnTo>
                <a:lnTo>
                  <a:pt x="63" y="108"/>
                </a:lnTo>
                <a:lnTo>
                  <a:pt x="64" y="110"/>
                </a:lnTo>
                <a:lnTo>
                  <a:pt x="67" y="111"/>
                </a:lnTo>
                <a:lnTo>
                  <a:pt x="68" y="112"/>
                </a:lnTo>
                <a:lnTo>
                  <a:pt x="71" y="112"/>
                </a:lnTo>
                <a:lnTo>
                  <a:pt x="72" y="111"/>
                </a:lnTo>
                <a:lnTo>
                  <a:pt x="75" y="110"/>
                </a:lnTo>
                <a:lnTo>
                  <a:pt x="77" y="107"/>
                </a:lnTo>
                <a:lnTo>
                  <a:pt x="79" y="104"/>
                </a:lnTo>
                <a:lnTo>
                  <a:pt x="81" y="103"/>
                </a:lnTo>
                <a:lnTo>
                  <a:pt x="82" y="102"/>
                </a:lnTo>
                <a:lnTo>
                  <a:pt x="82" y="100"/>
                </a:lnTo>
                <a:lnTo>
                  <a:pt x="82" y="112"/>
                </a:lnTo>
                <a:lnTo>
                  <a:pt x="98" y="134"/>
                </a:lnTo>
                <a:lnTo>
                  <a:pt x="97" y="137"/>
                </a:lnTo>
                <a:lnTo>
                  <a:pt x="96" y="137"/>
                </a:lnTo>
                <a:lnTo>
                  <a:pt x="94" y="137"/>
                </a:lnTo>
                <a:lnTo>
                  <a:pt x="92" y="136"/>
                </a:lnTo>
                <a:lnTo>
                  <a:pt x="90" y="134"/>
                </a:lnTo>
                <a:lnTo>
                  <a:pt x="88" y="133"/>
                </a:lnTo>
                <a:lnTo>
                  <a:pt x="86" y="131"/>
                </a:lnTo>
                <a:lnTo>
                  <a:pt x="85" y="131"/>
                </a:lnTo>
                <a:lnTo>
                  <a:pt x="85" y="129"/>
                </a:lnTo>
                <a:lnTo>
                  <a:pt x="84" y="129"/>
                </a:lnTo>
                <a:lnTo>
                  <a:pt x="84" y="128"/>
                </a:lnTo>
                <a:lnTo>
                  <a:pt x="81" y="127"/>
                </a:lnTo>
                <a:lnTo>
                  <a:pt x="80" y="124"/>
                </a:lnTo>
                <a:lnTo>
                  <a:pt x="76" y="123"/>
                </a:lnTo>
                <a:lnTo>
                  <a:pt x="69" y="123"/>
                </a:lnTo>
                <a:lnTo>
                  <a:pt x="69" y="123"/>
                </a:lnTo>
                <a:lnTo>
                  <a:pt x="67" y="124"/>
                </a:lnTo>
                <a:lnTo>
                  <a:pt x="64" y="124"/>
                </a:lnTo>
                <a:lnTo>
                  <a:pt x="63" y="124"/>
                </a:lnTo>
                <a:lnTo>
                  <a:pt x="60" y="124"/>
                </a:lnTo>
                <a:lnTo>
                  <a:pt x="59" y="124"/>
                </a:lnTo>
                <a:lnTo>
                  <a:pt x="56" y="123"/>
                </a:lnTo>
                <a:lnTo>
                  <a:pt x="54" y="121"/>
                </a:lnTo>
                <a:lnTo>
                  <a:pt x="52" y="121"/>
                </a:lnTo>
                <a:lnTo>
                  <a:pt x="51" y="121"/>
                </a:lnTo>
                <a:lnTo>
                  <a:pt x="51" y="120"/>
                </a:lnTo>
                <a:lnTo>
                  <a:pt x="50" y="120"/>
                </a:lnTo>
                <a:lnTo>
                  <a:pt x="48" y="117"/>
                </a:lnTo>
                <a:lnTo>
                  <a:pt x="46" y="116"/>
                </a:lnTo>
                <a:lnTo>
                  <a:pt x="46" y="115"/>
                </a:lnTo>
                <a:lnTo>
                  <a:pt x="43" y="112"/>
                </a:lnTo>
                <a:lnTo>
                  <a:pt x="41" y="110"/>
                </a:lnTo>
                <a:lnTo>
                  <a:pt x="37" y="107"/>
                </a:lnTo>
                <a:lnTo>
                  <a:pt x="34" y="106"/>
                </a:lnTo>
                <a:lnTo>
                  <a:pt x="30" y="104"/>
                </a:lnTo>
                <a:lnTo>
                  <a:pt x="26" y="104"/>
                </a:lnTo>
                <a:lnTo>
                  <a:pt x="21" y="104"/>
                </a:lnTo>
                <a:lnTo>
                  <a:pt x="17" y="104"/>
                </a:lnTo>
                <a:lnTo>
                  <a:pt x="14" y="129"/>
                </a:lnTo>
                <a:lnTo>
                  <a:pt x="17" y="155"/>
                </a:lnTo>
                <a:lnTo>
                  <a:pt x="27" y="179"/>
                </a:lnTo>
                <a:lnTo>
                  <a:pt x="43" y="199"/>
                </a:lnTo>
                <a:lnTo>
                  <a:pt x="63" y="214"/>
                </a:lnTo>
                <a:lnTo>
                  <a:pt x="86" y="223"/>
                </a:lnTo>
                <a:lnTo>
                  <a:pt x="113" y="227"/>
                </a:lnTo>
                <a:lnTo>
                  <a:pt x="117" y="220"/>
                </a:lnTo>
                <a:lnTo>
                  <a:pt x="118" y="220"/>
                </a:lnTo>
                <a:lnTo>
                  <a:pt x="118" y="217"/>
                </a:lnTo>
                <a:lnTo>
                  <a:pt x="119" y="216"/>
                </a:lnTo>
                <a:lnTo>
                  <a:pt x="120" y="213"/>
                </a:lnTo>
                <a:lnTo>
                  <a:pt x="120" y="210"/>
                </a:lnTo>
                <a:lnTo>
                  <a:pt x="120" y="208"/>
                </a:lnTo>
                <a:lnTo>
                  <a:pt x="122" y="204"/>
                </a:lnTo>
                <a:lnTo>
                  <a:pt x="122" y="200"/>
                </a:lnTo>
                <a:lnTo>
                  <a:pt x="122" y="197"/>
                </a:lnTo>
                <a:lnTo>
                  <a:pt x="122" y="195"/>
                </a:lnTo>
                <a:lnTo>
                  <a:pt x="122" y="193"/>
                </a:lnTo>
                <a:lnTo>
                  <a:pt x="123" y="192"/>
                </a:lnTo>
                <a:lnTo>
                  <a:pt x="123" y="192"/>
                </a:lnTo>
                <a:lnTo>
                  <a:pt x="124" y="191"/>
                </a:lnTo>
                <a:lnTo>
                  <a:pt x="124" y="191"/>
                </a:lnTo>
                <a:lnTo>
                  <a:pt x="124" y="189"/>
                </a:lnTo>
                <a:lnTo>
                  <a:pt x="123" y="188"/>
                </a:lnTo>
                <a:lnTo>
                  <a:pt x="122" y="187"/>
                </a:lnTo>
                <a:lnTo>
                  <a:pt x="117" y="184"/>
                </a:lnTo>
                <a:lnTo>
                  <a:pt x="113" y="180"/>
                </a:lnTo>
                <a:lnTo>
                  <a:pt x="110" y="179"/>
                </a:lnTo>
                <a:lnTo>
                  <a:pt x="109" y="178"/>
                </a:lnTo>
                <a:lnTo>
                  <a:pt x="107" y="176"/>
                </a:lnTo>
                <a:lnTo>
                  <a:pt x="107" y="176"/>
                </a:lnTo>
                <a:lnTo>
                  <a:pt x="105" y="175"/>
                </a:lnTo>
                <a:lnTo>
                  <a:pt x="103" y="174"/>
                </a:lnTo>
                <a:lnTo>
                  <a:pt x="102" y="172"/>
                </a:lnTo>
                <a:lnTo>
                  <a:pt x="100" y="168"/>
                </a:lnTo>
                <a:lnTo>
                  <a:pt x="98" y="165"/>
                </a:lnTo>
                <a:lnTo>
                  <a:pt x="98" y="162"/>
                </a:lnTo>
                <a:lnTo>
                  <a:pt x="98" y="158"/>
                </a:lnTo>
                <a:lnTo>
                  <a:pt x="98" y="155"/>
                </a:lnTo>
                <a:lnTo>
                  <a:pt x="98" y="153"/>
                </a:lnTo>
                <a:lnTo>
                  <a:pt x="100" y="150"/>
                </a:lnTo>
                <a:lnTo>
                  <a:pt x="100" y="148"/>
                </a:lnTo>
                <a:lnTo>
                  <a:pt x="101" y="146"/>
                </a:lnTo>
                <a:lnTo>
                  <a:pt x="102" y="144"/>
                </a:lnTo>
                <a:lnTo>
                  <a:pt x="103" y="142"/>
                </a:lnTo>
                <a:lnTo>
                  <a:pt x="103" y="142"/>
                </a:lnTo>
                <a:lnTo>
                  <a:pt x="103" y="141"/>
                </a:lnTo>
                <a:lnTo>
                  <a:pt x="105" y="138"/>
                </a:lnTo>
                <a:lnTo>
                  <a:pt x="105" y="136"/>
                </a:lnTo>
                <a:lnTo>
                  <a:pt x="105" y="134"/>
                </a:lnTo>
                <a:lnTo>
                  <a:pt x="105" y="132"/>
                </a:lnTo>
                <a:lnTo>
                  <a:pt x="106" y="129"/>
                </a:lnTo>
                <a:lnTo>
                  <a:pt x="107" y="128"/>
                </a:lnTo>
                <a:lnTo>
                  <a:pt x="110" y="128"/>
                </a:lnTo>
                <a:lnTo>
                  <a:pt x="113" y="129"/>
                </a:lnTo>
                <a:lnTo>
                  <a:pt x="118" y="132"/>
                </a:lnTo>
                <a:lnTo>
                  <a:pt x="123" y="133"/>
                </a:lnTo>
                <a:lnTo>
                  <a:pt x="127" y="134"/>
                </a:lnTo>
                <a:lnTo>
                  <a:pt x="131" y="136"/>
                </a:lnTo>
                <a:lnTo>
                  <a:pt x="134" y="137"/>
                </a:lnTo>
                <a:lnTo>
                  <a:pt x="135" y="138"/>
                </a:lnTo>
                <a:lnTo>
                  <a:pt x="136" y="138"/>
                </a:lnTo>
                <a:lnTo>
                  <a:pt x="139" y="138"/>
                </a:lnTo>
                <a:lnTo>
                  <a:pt x="140" y="137"/>
                </a:lnTo>
                <a:lnTo>
                  <a:pt x="143" y="138"/>
                </a:lnTo>
                <a:lnTo>
                  <a:pt x="143" y="140"/>
                </a:lnTo>
                <a:lnTo>
                  <a:pt x="145" y="142"/>
                </a:lnTo>
                <a:lnTo>
                  <a:pt x="147" y="146"/>
                </a:lnTo>
                <a:lnTo>
                  <a:pt x="149" y="149"/>
                </a:lnTo>
                <a:lnTo>
                  <a:pt x="153" y="151"/>
                </a:lnTo>
                <a:lnTo>
                  <a:pt x="156" y="153"/>
                </a:lnTo>
                <a:lnTo>
                  <a:pt x="157" y="153"/>
                </a:lnTo>
                <a:lnTo>
                  <a:pt x="162" y="154"/>
                </a:lnTo>
                <a:lnTo>
                  <a:pt x="172" y="157"/>
                </a:lnTo>
                <a:lnTo>
                  <a:pt x="178" y="161"/>
                </a:lnTo>
                <a:lnTo>
                  <a:pt x="181" y="165"/>
                </a:lnTo>
                <a:lnTo>
                  <a:pt x="178" y="168"/>
                </a:lnTo>
                <a:lnTo>
                  <a:pt x="174" y="172"/>
                </a:lnTo>
                <a:lnTo>
                  <a:pt x="172" y="176"/>
                </a:lnTo>
                <a:lnTo>
                  <a:pt x="169" y="180"/>
                </a:lnTo>
                <a:lnTo>
                  <a:pt x="168" y="183"/>
                </a:lnTo>
                <a:lnTo>
                  <a:pt x="168" y="185"/>
                </a:lnTo>
                <a:lnTo>
                  <a:pt x="169" y="188"/>
                </a:lnTo>
                <a:lnTo>
                  <a:pt x="168" y="189"/>
                </a:lnTo>
                <a:lnTo>
                  <a:pt x="168" y="192"/>
                </a:lnTo>
                <a:lnTo>
                  <a:pt x="165" y="193"/>
                </a:lnTo>
                <a:lnTo>
                  <a:pt x="161" y="195"/>
                </a:lnTo>
                <a:lnTo>
                  <a:pt x="160" y="197"/>
                </a:lnTo>
                <a:lnTo>
                  <a:pt x="157" y="201"/>
                </a:lnTo>
                <a:lnTo>
                  <a:pt x="156" y="205"/>
                </a:lnTo>
                <a:lnTo>
                  <a:pt x="155" y="208"/>
                </a:lnTo>
                <a:lnTo>
                  <a:pt x="153" y="209"/>
                </a:lnTo>
                <a:lnTo>
                  <a:pt x="153" y="210"/>
                </a:lnTo>
                <a:lnTo>
                  <a:pt x="136" y="225"/>
                </a:lnTo>
                <a:lnTo>
                  <a:pt x="161" y="214"/>
                </a:lnTo>
                <a:lnTo>
                  <a:pt x="182" y="199"/>
                </a:lnTo>
                <a:lnTo>
                  <a:pt x="196" y="180"/>
                </a:lnTo>
                <a:lnTo>
                  <a:pt x="206" y="161"/>
                </a:lnTo>
                <a:lnTo>
                  <a:pt x="211" y="137"/>
                </a:lnTo>
                <a:lnTo>
                  <a:pt x="208" y="138"/>
                </a:lnTo>
                <a:lnTo>
                  <a:pt x="207" y="140"/>
                </a:lnTo>
                <a:lnTo>
                  <a:pt x="207" y="141"/>
                </a:lnTo>
                <a:lnTo>
                  <a:pt x="199" y="140"/>
                </a:lnTo>
                <a:lnTo>
                  <a:pt x="199" y="140"/>
                </a:lnTo>
                <a:lnTo>
                  <a:pt x="199" y="137"/>
                </a:lnTo>
                <a:lnTo>
                  <a:pt x="198" y="134"/>
                </a:lnTo>
                <a:lnTo>
                  <a:pt x="198" y="131"/>
                </a:lnTo>
                <a:lnTo>
                  <a:pt x="196" y="128"/>
                </a:lnTo>
                <a:lnTo>
                  <a:pt x="196" y="125"/>
                </a:lnTo>
                <a:lnTo>
                  <a:pt x="196" y="123"/>
                </a:lnTo>
                <a:lnTo>
                  <a:pt x="196" y="121"/>
                </a:lnTo>
                <a:lnTo>
                  <a:pt x="195" y="119"/>
                </a:lnTo>
                <a:lnTo>
                  <a:pt x="195" y="116"/>
                </a:lnTo>
                <a:lnTo>
                  <a:pt x="194" y="115"/>
                </a:lnTo>
                <a:lnTo>
                  <a:pt x="194" y="115"/>
                </a:lnTo>
                <a:lnTo>
                  <a:pt x="193" y="115"/>
                </a:lnTo>
                <a:lnTo>
                  <a:pt x="191" y="112"/>
                </a:lnTo>
                <a:lnTo>
                  <a:pt x="190" y="110"/>
                </a:lnTo>
                <a:lnTo>
                  <a:pt x="187" y="107"/>
                </a:lnTo>
                <a:lnTo>
                  <a:pt x="185" y="104"/>
                </a:lnTo>
                <a:lnTo>
                  <a:pt x="183" y="102"/>
                </a:lnTo>
                <a:lnTo>
                  <a:pt x="181" y="100"/>
                </a:lnTo>
                <a:lnTo>
                  <a:pt x="179" y="99"/>
                </a:lnTo>
                <a:lnTo>
                  <a:pt x="179" y="98"/>
                </a:lnTo>
                <a:lnTo>
                  <a:pt x="178" y="95"/>
                </a:lnTo>
                <a:lnTo>
                  <a:pt x="178" y="94"/>
                </a:lnTo>
                <a:lnTo>
                  <a:pt x="178" y="93"/>
                </a:lnTo>
                <a:lnTo>
                  <a:pt x="178" y="91"/>
                </a:lnTo>
                <a:lnTo>
                  <a:pt x="178" y="89"/>
                </a:lnTo>
                <a:lnTo>
                  <a:pt x="177" y="85"/>
                </a:lnTo>
                <a:lnTo>
                  <a:pt x="178" y="81"/>
                </a:lnTo>
                <a:lnTo>
                  <a:pt x="178" y="79"/>
                </a:lnTo>
                <a:lnTo>
                  <a:pt x="179" y="78"/>
                </a:lnTo>
                <a:lnTo>
                  <a:pt x="179" y="79"/>
                </a:lnTo>
                <a:lnTo>
                  <a:pt x="181" y="79"/>
                </a:lnTo>
                <a:lnTo>
                  <a:pt x="182" y="81"/>
                </a:lnTo>
                <a:lnTo>
                  <a:pt x="183" y="81"/>
                </a:lnTo>
                <a:lnTo>
                  <a:pt x="185" y="81"/>
                </a:lnTo>
                <a:lnTo>
                  <a:pt x="187" y="79"/>
                </a:lnTo>
                <a:lnTo>
                  <a:pt x="189" y="77"/>
                </a:lnTo>
                <a:lnTo>
                  <a:pt x="191" y="74"/>
                </a:lnTo>
                <a:lnTo>
                  <a:pt x="193" y="73"/>
                </a:lnTo>
                <a:lnTo>
                  <a:pt x="193" y="73"/>
                </a:lnTo>
                <a:lnTo>
                  <a:pt x="187" y="66"/>
                </a:lnTo>
                <a:lnTo>
                  <a:pt x="182" y="60"/>
                </a:lnTo>
                <a:lnTo>
                  <a:pt x="162" y="44"/>
                </a:lnTo>
                <a:lnTo>
                  <a:pt x="139" y="35"/>
                </a:lnTo>
                <a:lnTo>
                  <a:pt x="113" y="31"/>
                </a:lnTo>
                <a:close/>
                <a:moveTo>
                  <a:pt x="113" y="17"/>
                </a:moveTo>
                <a:lnTo>
                  <a:pt x="143" y="21"/>
                </a:lnTo>
                <a:lnTo>
                  <a:pt x="169" y="32"/>
                </a:lnTo>
                <a:lnTo>
                  <a:pt x="191" y="49"/>
                </a:lnTo>
                <a:lnTo>
                  <a:pt x="210" y="73"/>
                </a:lnTo>
                <a:lnTo>
                  <a:pt x="221" y="99"/>
                </a:lnTo>
                <a:lnTo>
                  <a:pt x="225" y="129"/>
                </a:lnTo>
                <a:lnTo>
                  <a:pt x="221" y="159"/>
                </a:lnTo>
                <a:lnTo>
                  <a:pt x="210" y="185"/>
                </a:lnTo>
                <a:lnTo>
                  <a:pt x="191" y="209"/>
                </a:lnTo>
                <a:lnTo>
                  <a:pt x="169" y="226"/>
                </a:lnTo>
                <a:lnTo>
                  <a:pt x="143" y="238"/>
                </a:lnTo>
                <a:lnTo>
                  <a:pt x="113" y="242"/>
                </a:lnTo>
                <a:lnTo>
                  <a:pt x="82" y="238"/>
                </a:lnTo>
                <a:lnTo>
                  <a:pt x="56" y="226"/>
                </a:lnTo>
                <a:lnTo>
                  <a:pt x="33" y="209"/>
                </a:lnTo>
                <a:lnTo>
                  <a:pt x="16" y="185"/>
                </a:lnTo>
                <a:lnTo>
                  <a:pt x="4" y="159"/>
                </a:lnTo>
                <a:lnTo>
                  <a:pt x="0" y="129"/>
                </a:lnTo>
                <a:lnTo>
                  <a:pt x="4" y="99"/>
                </a:lnTo>
                <a:lnTo>
                  <a:pt x="16" y="73"/>
                </a:lnTo>
                <a:lnTo>
                  <a:pt x="33" y="49"/>
                </a:lnTo>
                <a:lnTo>
                  <a:pt x="56" y="32"/>
                </a:lnTo>
                <a:lnTo>
                  <a:pt x="82" y="21"/>
                </a:lnTo>
                <a:lnTo>
                  <a:pt x="113" y="17"/>
                </a:lnTo>
                <a:close/>
                <a:moveTo>
                  <a:pt x="174" y="0"/>
                </a:moveTo>
                <a:lnTo>
                  <a:pt x="195" y="11"/>
                </a:lnTo>
                <a:lnTo>
                  <a:pt x="213" y="27"/>
                </a:lnTo>
                <a:lnTo>
                  <a:pt x="232" y="48"/>
                </a:lnTo>
                <a:lnTo>
                  <a:pt x="245" y="73"/>
                </a:lnTo>
                <a:lnTo>
                  <a:pt x="253" y="100"/>
                </a:lnTo>
                <a:lnTo>
                  <a:pt x="257" y="129"/>
                </a:lnTo>
                <a:lnTo>
                  <a:pt x="253" y="158"/>
                </a:lnTo>
                <a:lnTo>
                  <a:pt x="245" y="185"/>
                </a:lnTo>
                <a:lnTo>
                  <a:pt x="232" y="209"/>
                </a:lnTo>
                <a:lnTo>
                  <a:pt x="213" y="230"/>
                </a:lnTo>
                <a:lnTo>
                  <a:pt x="193" y="248"/>
                </a:lnTo>
                <a:lnTo>
                  <a:pt x="169" y="261"/>
                </a:lnTo>
                <a:lnTo>
                  <a:pt x="141" y="269"/>
                </a:lnTo>
                <a:lnTo>
                  <a:pt x="113" y="273"/>
                </a:lnTo>
                <a:lnTo>
                  <a:pt x="107" y="273"/>
                </a:lnTo>
                <a:lnTo>
                  <a:pt x="107" y="302"/>
                </a:lnTo>
                <a:lnTo>
                  <a:pt x="172" y="316"/>
                </a:lnTo>
                <a:lnTo>
                  <a:pt x="186" y="343"/>
                </a:lnTo>
                <a:lnTo>
                  <a:pt x="8" y="343"/>
                </a:lnTo>
                <a:lnTo>
                  <a:pt x="22" y="316"/>
                </a:lnTo>
                <a:lnTo>
                  <a:pt x="82" y="302"/>
                </a:lnTo>
                <a:lnTo>
                  <a:pt x="82" y="269"/>
                </a:lnTo>
                <a:lnTo>
                  <a:pt x="65" y="265"/>
                </a:lnTo>
                <a:lnTo>
                  <a:pt x="50" y="258"/>
                </a:lnTo>
                <a:lnTo>
                  <a:pt x="59" y="239"/>
                </a:lnTo>
                <a:lnTo>
                  <a:pt x="84" y="248"/>
                </a:lnTo>
                <a:lnTo>
                  <a:pt x="113" y="251"/>
                </a:lnTo>
                <a:lnTo>
                  <a:pt x="138" y="250"/>
                </a:lnTo>
                <a:lnTo>
                  <a:pt x="160" y="242"/>
                </a:lnTo>
                <a:lnTo>
                  <a:pt x="181" y="230"/>
                </a:lnTo>
                <a:lnTo>
                  <a:pt x="199" y="216"/>
                </a:lnTo>
                <a:lnTo>
                  <a:pt x="213" y="197"/>
                </a:lnTo>
                <a:lnTo>
                  <a:pt x="225" y="176"/>
                </a:lnTo>
                <a:lnTo>
                  <a:pt x="233" y="154"/>
                </a:lnTo>
                <a:lnTo>
                  <a:pt x="234" y="129"/>
                </a:lnTo>
                <a:lnTo>
                  <a:pt x="233" y="104"/>
                </a:lnTo>
                <a:lnTo>
                  <a:pt x="225" y="81"/>
                </a:lnTo>
                <a:lnTo>
                  <a:pt x="213" y="61"/>
                </a:lnTo>
                <a:lnTo>
                  <a:pt x="199" y="43"/>
                </a:lnTo>
                <a:lnTo>
                  <a:pt x="183" y="28"/>
                </a:lnTo>
                <a:lnTo>
                  <a:pt x="165" y="18"/>
                </a:lnTo>
                <a:lnTo>
                  <a:pt x="1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grpSp>
        <p:nvGrpSpPr>
          <p:cNvPr id="27" name="Groep 26"/>
          <p:cNvGrpSpPr/>
          <p:nvPr/>
        </p:nvGrpSpPr>
        <p:grpSpPr>
          <a:xfrm>
            <a:off x="3978548" y="1541091"/>
            <a:ext cx="2342148" cy="3265040"/>
            <a:chOff x="3189137" y="1527825"/>
            <a:chExt cx="2690285" cy="3701373"/>
          </a:xfrm>
        </p:grpSpPr>
        <p:grpSp>
          <p:nvGrpSpPr>
            <p:cNvPr id="28" name="Groep 27"/>
            <p:cNvGrpSpPr/>
            <p:nvPr/>
          </p:nvGrpSpPr>
          <p:grpSpPr>
            <a:xfrm>
              <a:off x="3189137" y="1527825"/>
              <a:ext cx="2690285" cy="3701373"/>
              <a:chOff x="3010836" y="1650630"/>
              <a:chExt cx="2515671" cy="3394239"/>
            </a:xfrm>
          </p:grpSpPr>
          <p:sp>
            <p:nvSpPr>
              <p:cNvPr id="30" name="Rechthoek 29"/>
              <p:cNvSpPr/>
              <p:nvPr/>
            </p:nvSpPr>
            <p:spPr>
              <a:xfrm>
                <a:off x="3010836" y="1650630"/>
                <a:ext cx="2515671" cy="2240592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</p:spPr>
            <p:txBody>
              <a:bodyPr wrap="square" lIns="108000" tIns="108000" rIns="108000" bIns="360000" rtlCol="0" anchor="b">
                <a:no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Kijk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welke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opleidingen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daarbij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horen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en</a:t>
                </a:r>
                <a:r>
                  <a:rPr lang="en-US" sz="1400" b="1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passen</a:t>
                </a:r>
                <a:endParaRPr lang="en-US" sz="1400" b="1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1" name="Freeform 12"/>
              <p:cNvSpPr>
                <a:spLocks noEditPoints="1"/>
              </p:cNvSpPr>
              <p:nvPr/>
            </p:nvSpPr>
            <p:spPr bwMode="auto">
              <a:xfrm>
                <a:off x="3981305" y="4409627"/>
                <a:ext cx="829454" cy="635242"/>
              </a:xfrm>
              <a:custGeom>
                <a:avLst/>
                <a:gdLst>
                  <a:gd name="T0" fmla="*/ 55 w 410"/>
                  <a:gd name="T1" fmla="*/ 191 h 314"/>
                  <a:gd name="T2" fmla="*/ 43 w 410"/>
                  <a:gd name="T3" fmla="*/ 211 h 314"/>
                  <a:gd name="T4" fmla="*/ 55 w 410"/>
                  <a:gd name="T5" fmla="*/ 217 h 314"/>
                  <a:gd name="T6" fmla="*/ 55 w 410"/>
                  <a:gd name="T7" fmla="*/ 191 h 314"/>
                  <a:gd name="T8" fmla="*/ 103 w 410"/>
                  <a:gd name="T9" fmla="*/ 181 h 314"/>
                  <a:gd name="T10" fmla="*/ 73 w 410"/>
                  <a:gd name="T11" fmla="*/ 228 h 314"/>
                  <a:gd name="T12" fmla="*/ 98 w 410"/>
                  <a:gd name="T13" fmla="*/ 241 h 314"/>
                  <a:gd name="T14" fmla="*/ 85 w 410"/>
                  <a:gd name="T15" fmla="*/ 262 h 314"/>
                  <a:gd name="T16" fmla="*/ 113 w 410"/>
                  <a:gd name="T17" fmla="*/ 276 h 314"/>
                  <a:gd name="T18" fmla="*/ 154 w 410"/>
                  <a:gd name="T19" fmla="*/ 209 h 314"/>
                  <a:gd name="T20" fmla="*/ 103 w 410"/>
                  <a:gd name="T21" fmla="*/ 181 h 314"/>
                  <a:gd name="T22" fmla="*/ 406 w 410"/>
                  <a:gd name="T23" fmla="*/ 67 h 314"/>
                  <a:gd name="T24" fmla="*/ 410 w 410"/>
                  <a:gd name="T25" fmla="*/ 76 h 314"/>
                  <a:gd name="T26" fmla="*/ 317 w 410"/>
                  <a:gd name="T27" fmla="*/ 128 h 314"/>
                  <a:gd name="T28" fmla="*/ 321 w 410"/>
                  <a:gd name="T29" fmla="*/ 141 h 314"/>
                  <a:gd name="T30" fmla="*/ 249 w 410"/>
                  <a:gd name="T31" fmla="*/ 170 h 314"/>
                  <a:gd name="T32" fmla="*/ 190 w 410"/>
                  <a:gd name="T33" fmla="*/ 203 h 314"/>
                  <a:gd name="T34" fmla="*/ 190 w 410"/>
                  <a:gd name="T35" fmla="*/ 314 h 314"/>
                  <a:gd name="T36" fmla="*/ 55 w 410"/>
                  <a:gd name="T37" fmla="*/ 314 h 314"/>
                  <a:gd name="T38" fmla="*/ 55 w 410"/>
                  <a:gd name="T39" fmla="*/ 260 h 314"/>
                  <a:gd name="T40" fmla="*/ 0 w 410"/>
                  <a:gd name="T41" fmla="*/ 228 h 314"/>
                  <a:gd name="T42" fmla="*/ 29 w 410"/>
                  <a:gd name="T43" fmla="*/ 148 h 314"/>
                  <a:gd name="T44" fmla="*/ 55 w 410"/>
                  <a:gd name="T45" fmla="*/ 133 h 314"/>
                  <a:gd name="T46" fmla="*/ 97 w 410"/>
                  <a:gd name="T47" fmla="*/ 133 h 314"/>
                  <a:gd name="T48" fmla="*/ 122 w 410"/>
                  <a:gd name="T49" fmla="*/ 175 h 314"/>
                  <a:gd name="T50" fmla="*/ 151 w 410"/>
                  <a:gd name="T51" fmla="*/ 133 h 314"/>
                  <a:gd name="T52" fmla="*/ 190 w 410"/>
                  <a:gd name="T53" fmla="*/ 133 h 314"/>
                  <a:gd name="T54" fmla="*/ 241 w 410"/>
                  <a:gd name="T55" fmla="*/ 127 h 314"/>
                  <a:gd name="T56" fmla="*/ 306 w 410"/>
                  <a:gd name="T57" fmla="*/ 99 h 314"/>
                  <a:gd name="T58" fmla="*/ 312 w 410"/>
                  <a:gd name="T59" fmla="*/ 114 h 314"/>
                  <a:gd name="T60" fmla="*/ 406 w 410"/>
                  <a:gd name="T61" fmla="*/ 67 h 314"/>
                  <a:gd name="T62" fmla="*/ 59 w 410"/>
                  <a:gd name="T63" fmla="*/ 0 h 314"/>
                  <a:gd name="T64" fmla="*/ 185 w 410"/>
                  <a:gd name="T65" fmla="*/ 0 h 314"/>
                  <a:gd name="T66" fmla="*/ 185 w 410"/>
                  <a:gd name="T67" fmla="*/ 12 h 314"/>
                  <a:gd name="T68" fmla="*/ 172 w 410"/>
                  <a:gd name="T69" fmla="*/ 12 h 314"/>
                  <a:gd name="T70" fmla="*/ 172 w 410"/>
                  <a:gd name="T71" fmla="*/ 53 h 314"/>
                  <a:gd name="T72" fmla="*/ 169 w 410"/>
                  <a:gd name="T73" fmla="*/ 53 h 314"/>
                  <a:gd name="T74" fmla="*/ 172 w 410"/>
                  <a:gd name="T75" fmla="*/ 60 h 314"/>
                  <a:gd name="T76" fmla="*/ 173 w 410"/>
                  <a:gd name="T77" fmla="*/ 67 h 314"/>
                  <a:gd name="T78" fmla="*/ 174 w 410"/>
                  <a:gd name="T79" fmla="*/ 74 h 314"/>
                  <a:gd name="T80" fmla="*/ 170 w 410"/>
                  <a:gd name="T81" fmla="*/ 94 h 314"/>
                  <a:gd name="T82" fmla="*/ 160 w 410"/>
                  <a:gd name="T83" fmla="*/ 110 h 314"/>
                  <a:gd name="T84" fmla="*/ 144 w 410"/>
                  <a:gd name="T85" fmla="*/ 120 h 314"/>
                  <a:gd name="T86" fmla="*/ 124 w 410"/>
                  <a:gd name="T87" fmla="*/ 124 h 314"/>
                  <a:gd name="T88" fmla="*/ 105 w 410"/>
                  <a:gd name="T89" fmla="*/ 120 h 314"/>
                  <a:gd name="T90" fmla="*/ 89 w 410"/>
                  <a:gd name="T91" fmla="*/ 110 h 314"/>
                  <a:gd name="T92" fmla="*/ 79 w 410"/>
                  <a:gd name="T93" fmla="*/ 94 h 314"/>
                  <a:gd name="T94" fmla="*/ 75 w 410"/>
                  <a:gd name="T95" fmla="*/ 74 h 314"/>
                  <a:gd name="T96" fmla="*/ 75 w 410"/>
                  <a:gd name="T97" fmla="*/ 67 h 314"/>
                  <a:gd name="T98" fmla="*/ 77 w 410"/>
                  <a:gd name="T99" fmla="*/ 60 h 314"/>
                  <a:gd name="T100" fmla="*/ 79 w 410"/>
                  <a:gd name="T101" fmla="*/ 53 h 314"/>
                  <a:gd name="T102" fmla="*/ 75 w 410"/>
                  <a:gd name="T103" fmla="*/ 53 h 314"/>
                  <a:gd name="T104" fmla="*/ 75 w 410"/>
                  <a:gd name="T105" fmla="*/ 12 h 314"/>
                  <a:gd name="T106" fmla="*/ 59 w 410"/>
                  <a:gd name="T107" fmla="*/ 12 h 314"/>
                  <a:gd name="T108" fmla="*/ 59 w 410"/>
                  <a:gd name="T10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0" h="314">
                    <a:moveTo>
                      <a:pt x="55" y="191"/>
                    </a:moveTo>
                    <a:lnTo>
                      <a:pt x="43" y="211"/>
                    </a:lnTo>
                    <a:lnTo>
                      <a:pt x="55" y="217"/>
                    </a:lnTo>
                    <a:lnTo>
                      <a:pt x="55" y="191"/>
                    </a:lnTo>
                    <a:close/>
                    <a:moveTo>
                      <a:pt x="103" y="181"/>
                    </a:moveTo>
                    <a:lnTo>
                      <a:pt x="73" y="228"/>
                    </a:lnTo>
                    <a:lnTo>
                      <a:pt x="98" y="241"/>
                    </a:lnTo>
                    <a:lnTo>
                      <a:pt x="85" y="262"/>
                    </a:lnTo>
                    <a:lnTo>
                      <a:pt x="113" y="276"/>
                    </a:lnTo>
                    <a:lnTo>
                      <a:pt x="154" y="209"/>
                    </a:lnTo>
                    <a:lnTo>
                      <a:pt x="103" y="181"/>
                    </a:lnTo>
                    <a:close/>
                    <a:moveTo>
                      <a:pt x="406" y="67"/>
                    </a:moveTo>
                    <a:lnTo>
                      <a:pt x="410" y="76"/>
                    </a:lnTo>
                    <a:lnTo>
                      <a:pt x="317" y="128"/>
                    </a:lnTo>
                    <a:lnTo>
                      <a:pt x="321" y="141"/>
                    </a:lnTo>
                    <a:lnTo>
                      <a:pt x="249" y="170"/>
                    </a:lnTo>
                    <a:lnTo>
                      <a:pt x="190" y="203"/>
                    </a:lnTo>
                    <a:lnTo>
                      <a:pt x="190" y="314"/>
                    </a:lnTo>
                    <a:lnTo>
                      <a:pt x="55" y="314"/>
                    </a:lnTo>
                    <a:lnTo>
                      <a:pt x="55" y="260"/>
                    </a:lnTo>
                    <a:lnTo>
                      <a:pt x="0" y="228"/>
                    </a:lnTo>
                    <a:lnTo>
                      <a:pt x="29" y="148"/>
                    </a:lnTo>
                    <a:lnTo>
                      <a:pt x="55" y="133"/>
                    </a:lnTo>
                    <a:lnTo>
                      <a:pt x="97" y="133"/>
                    </a:lnTo>
                    <a:lnTo>
                      <a:pt x="122" y="175"/>
                    </a:lnTo>
                    <a:lnTo>
                      <a:pt x="151" y="133"/>
                    </a:lnTo>
                    <a:lnTo>
                      <a:pt x="190" y="133"/>
                    </a:lnTo>
                    <a:lnTo>
                      <a:pt x="241" y="127"/>
                    </a:lnTo>
                    <a:lnTo>
                      <a:pt x="306" y="99"/>
                    </a:lnTo>
                    <a:lnTo>
                      <a:pt x="312" y="114"/>
                    </a:lnTo>
                    <a:lnTo>
                      <a:pt x="406" y="67"/>
                    </a:lnTo>
                    <a:close/>
                    <a:moveTo>
                      <a:pt x="59" y="0"/>
                    </a:moveTo>
                    <a:lnTo>
                      <a:pt x="185" y="0"/>
                    </a:lnTo>
                    <a:lnTo>
                      <a:pt x="185" y="12"/>
                    </a:lnTo>
                    <a:lnTo>
                      <a:pt x="172" y="12"/>
                    </a:lnTo>
                    <a:lnTo>
                      <a:pt x="172" y="53"/>
                    </a:lnTo>
                    <a:lnTo>
                      <a:pt x="169" y="53"/>
                    </a:lnTo>
                    <a:lnTo>
                      <a:pt x="172" y="60"/>
                    </a:lnTo>
                    <a:lnTo>
                      <a:pt x="173" y="67"/>
                    </a:lnTo>
                    <a:lnTo>
                      <a:pt x="174" y="74"/>
                    </a:lnTo>
                    <a:lnTo>
                      <a:pt x="170" y="94"/>
                    </a:lnTo>
                    <a:lnTo>
                      <a:pt x="160" y="110"/>
                    </a:lnTo>
                    <a:lnTo>
                      <a:pt x="144" y="120"/>
                    </a:lnTo>
                    <a:lnTo>
                      <a:pt x="124" y="124"/>
                    </a:lnTo>
                    <a:lnTo>
                      <a:pt x="105" y="120"/>
                    </a:lnTo>
                    <a:lnTo>
                      <a:pt x="89" y="110"/>
                    </a:lnTo>
                    <a:lnTo>
                      <a:pt x="79" y="94"/>
                    </a:lnTo>
                    <a:lnTo>
                      <a:pt x="75" y="74"/>
                    </a:lnTo>
                    <a:lnTo>
                      <a:pt x="75" y="67"/>
                    </a:lnTo>
                    <a:lnTo>
                      <a:pt x="77" y="60"/>
                    </a:lnTo>
                    <a:lnTo>
                      <a:pt x="79" y="53"/>
                    </a:lnTo>
                    <a:lnTo>
                      <a:pt x="75" y="53"/>
                    </a:lnTo>
                    <a:lnTo>
                      <a:pt x="75" y="12"/>
                    </a:lnTo>
                    <a:lnTo>
                      <a:pt x="59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/>
              </a:p>
            </p:txBody>
          </p:sp>
        </p:grpSp>
        <p:sp>
          <p:nvSpPr>
            <p:cNvPr id="29" name="Freeform 68"/>
            <p:cNvSpPr>
              <a:spLocks noEditPoints="1"/>
            </p:cNvSpPr>
            <p:nvPr/>
          </p:nvSpPr>
          <p:spPr bwMode="auto">
            <a:xfrm>
              <a:off x="4231465" y="1894433"/>
              <a:ext cx="594813" cy="668356"/>
            </a:xfrm>
            <a:custGeom>
              <a:avLst/>
              <a:gdLst>
                <a:gd name="T0" fmla="*/ 235 w 275"/>
                <a:gd name="T1" fmla="*/ 271 h 309"/>
                <a:gd name="T2" fmla="*/ 16 w 275"/>
                <a:gd name="T3" fmla="*/ 278 h 309"/>
                <a:gd name="T4" fmla="*/ 16 w 275"/>
                <a:gd name="T5" fmla="*/ 258 h 309"/>
                <a:gd name="T6" fmla="*/ 235 w 275"/>
                <a:gd name="T7" fmla="*/ 265 h 309"/>
                <a:gd name="T8" fmla="*/ 16 w 275"/>
                <a:gd name="T9" fmla="*/ 258 h 309"/>
                <a:gd name="T10" fmla="*/ 235 w 275"/>
                <a:gd name="T11" fmla="*/ 245 h 309"/>
                <a:gd name="T12" fmla="*/ 16 w 275"/>
                <a:gd name="T13" fmla="*/ 252 h 309"/>
                <a:gd name="T14" fmla="*/ 2 w 275"/>
                <a:gd name="T15" fmla="*/ 211 h 309"/>
                <a:gd name="T16" fmla="*/ 256 w 275"/>
                <a:gd name="T17" fmla="*/ 215 h 309"/>
                <a:gd name="T18" fmla="*/ 268 w 275"/>
                <a:gd name="T19" fmla="*/ 232 h 309"/>
                <a:gd name="T20" fmla="*/ 275 w 275"/>
                <a:gd name="T21" fmla="*/ 262 h 309"/>
                <a:gd name="T22" fmla="*/ 273 w 275"/>
                <a:gd name="T23" fmla="*/ 278 h 309"/>
                <a:gd name="T24" fmla="*/ 258 w 275"/>
                <a:gd name="T25" fmla="*/ 304 h 309"/>
                <a:gd name="T26" fmla="*/ 252 w 275"/>
                <a:gd name="T27" fmla="*/ 309 h 309"/>
                <a:gd name="T28" fmla="*/ 0 w 275"/>
                <a:gd name="T29" fmla="*/ 284 h 309"/>
                <a:gd name="T30" fmla="*/ 247 w 275"/>
                <a:gd name="T31" fmla="*/ 274 h 309"/>
                <a:gd name="T32" fmla="*/ 249 w 275"/>
                <a:gd name="T33" fmla="*/ 262 h 309"/>
                <a:gd name="T34" fmla="*/ 241 w 275"/>
                <a:gd name="T35" fmla="*/ 237 h 309"/>
                <a:gd name="T36" fmla="*/ 2 w 275"/>
                <a:gd name="T37" fmla="*/ 211 h 309"/>
                <a:gd name="T38" fmla="*/ 197 w 275"/>
                <a:gd name="T39" fmla="*/ 167 h 309"/>
                <a:gd name="T40" fmla="*/ 44 w 275"/>
                <a:gd name="T41" fmla="*/ 173 h 309"/>
                <a:gd name="T42" fmla="*/ 44 w 275"/>
                <a:gd name="T43" fmla="*/ 152 h 309"/>
                <a:gd name="T44" fmla="*/ 197 w 275"/>
                <a:gd name="T45" fmla="*/ 160 h 309"/>
                <a:gd name="T46" fmla="*/ 44 w 275"/>
                <a:gd name="T47" fmla="*/ 152 h 309"/>
                <a:gd name="T48" fmla="*/ 197 w 275"/>
                <a:gd name="T49" fmla="*/ 139 h 309"/>
                <a:gd name="T50" fmla="*/ 44 w 275"/>
                <a:gd name="T51" fmla="*/ 146 h 309"/>
                <a:gd name="T52" fmla="*/ 29 w 275"/>
                <a:gd name="T53" fmla="*/ 106 h 309"/>
                <a:gd name="T54" fmla="*/ 218 w 275"/>
                <a:gd name="T55" fmla="*/ 110 h 309"/>
                <a:gd name="T56" fmla="*/ 231 w 275"/>
                <a:gd name="T57" fmla="*/ 126 h 309"/>
                <a:gd name="T58" fmla="*/ 237 w 275"/>
                <a:gd name="T59" fmla="*/ 157 h 309"/>
                <a:gd name="T60" fmla="*/ 230 w 275"/>
                <a:gd name="T61" fmla="*/ 186 h 309"/>
                <a:gd name="T62" fmla="*/ 218 w 275"/>
                <a:gd name="T63" fmla="*/ 201 h 309"/>
                <a:gd name="T64" fmla="*/ 27 w 275"/>
                <a:gd name="T65" fmla="*/ 205 h 309"/>
                <a:gd name="T66" fmla="*/ 203 w 275"/>
                <a:gd name="T67" fmla="*/ 178 h 309"/>
                <a:gd name="T68" fmla="*/ 211 w 275"/>
                <a:gd name="T69" fmla="*/ 156 h 309"/>
                <a:gd name="T70" fmla="*/ 210 w 275"/>
                <a:gd name="T71" fmla="*/ 143 h 309"/>
                <a:gd name="T72" fmla="*/ 29 w 275"/>
                <a:gd name="T73" fmla="*/ 131 h 309"/>
                <a:gd name="T74" fmla="*/ 89 w 275"/>
                <a:gd name="T75" fmla="*/ 61 h 309"/>
                <a:gd name="T76" fmla="*/ 244 w 275"/>
                <a:gd name="T77" fmla="*/ 67 h 309"/>
                <a:gd name="T78" fmla="*/ 89 w 275"/>
                <a:gd name="T79" fmla="*/ 61 h 309"/>
                <a:gd name="T80" fmla="*/ 244 w 275"/>
                <a:gd name="T81" fmla="*/ 47 h 309"/>
                <a:gd name="T82" fmla="*/ 89 w 275"/>
                <a:gd name="T83" fmla="*/ 54 h 309"/>
                <a:gd name="T84" fmla="*/ 89 w 275"/>
                <a:gd name="T85" fmla="*/ 34 h 309"/>
                <a:gd name="T86" fmla="*/ 244 w 275"/>
                <a:gd name="T87" fmla="*/ 41 h 309"/>
                <a:gd name="T88" fmla="*/ 89 w 275"/>
                <a:gd name="T89" fmla="*/ 34 h 309"/>
                <a:gd name="T90" fmla="*/ 258 w 275"/>
                <a:gd name="T91" fmla="*/ 0 h 309"/>
                <a:gd name="T92" fmla="*/ 84 w 275"/>
                <a:gd name="T93" fmla="*/ 27 h 309"/>
                <a:gd name="T94" fmla="*/ 75 w 275"/>
                <a:gd name="T95" fmla="*/ 51 h 309"/>
                <a:gd name="T96" fmla="*/ 78 w 275"/>
                <a:gd name="T97" fmla="*/ 63 h 309"/>
                <a:gd name="T98" fmla="*/ 260 w 275"/>
                <a:gd name="T99" fmla="*/ 74 h 309"/>
                <a:gd name="T100" fmla="*/ 74 w 275"/>
                <a:gd name="T101" fmla="*/ 99 h 309"/>
                <a:gd name="T102" fmla="*/ 67 w 275"/>
                <a:gd name="T103" fmla="*/ 93 h 309"/>
                <a:gd name="T104" fmla="*/ 53 w 275"/>
                <a:gd name="T105" fmla="*/ 67 h 309"/>
                <a:gd name="T106" fmla="*/ 51 w 275"/>
                <a:gd name="T107" fmla="*/ 36 h 309"/>
                <a:gd name="T108" fmla="*/ 66 w 275"/>
                <a:gd name="T109" fmla="*/ 7 h 309"/>
                <a:gd name="T110" fmla="*/ 72 w 275"/>
                <a:gd name="T1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" h="309">
                  <a:moveTo>
                    <a:pt x="16" y="271"/>
                  </a:moveTo>
                  <a:lnTo>
                    <a:pt x="235" y="271"/>
                  </a:lnTo>
                  <a:lnTo>
                    <a:pt x="235" y="278"/>
                  </a:lnTo>
                  <a:lnTo>
                    <a:pt x="16" y="278"/>
                  </a:lnTo>
                  <a:lnTo>
                    <a:pt x="16" y="271"/>
                  </a:lnTo>
                  <a:close/>
                  <a:moveTo>
                    <a:pt x="16" y="258"/>
                  </a:moveTo>
                  <a:lnTo>
                    <a:pt x="235" y="258"/>
                  </a:lnTo>
                  <a:lnTo>
                    <a:pt x="235" y="265"/>
                  </a:lnTo>
                  <a:lnTo>
                    <a:pt x="16" y="265"/>
                  </a:lnTo>
                  <a:lnTo>
                    <a:pt x="16" y="258"/>
                  </a:lnTo>
                  <a:close/>
                  <a:moveTo>
                    <a:pt x="16" y="245"/>
                  </a:moveTo>
                  <a:lnTo>
                    <a:pt x="235" y="245"/>
                  </a:lnTo>
                  <a:lnTo>
                    <a:pt x="235" y="252"/>
                  </a:lnTo>
                  <a:lnTo>
                    <a:pt x="16" y="252"/>
                  </a:lnTo>
                  <a:lnTo>
                    <a:pt x="16" y="245"/>
                  </a:lnTo>
                  <a:close/>
                  <a:moveTo>
                    <a:pt x="2" y="211"/>
                  </a:moveTo>
                  <a:lnTo>
                    <a:pt x="252" y="211"/>
                  </a:lnTo>
                  <a:lnTo>
                    <a:pt x="256" y="215"/>
                  </a:lnTo>
                  <a:lnTo>
                    <a:pt x="258" y="218"/>
                  </a:lnTo>
                  <a:lnTo>
                    <a:pt x="268" y="232"/>
                  </a:lnTo>
                  <a:lnTo>
                    <a:pt x="273" y="247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3" y="278"/>
                  </a:lnTo>
                  <a:lnTo>
                    <a:pt x="266" y="292"/>
                  </a:lnTo>
                  <a:lnTo>
                    <a:pt x="258" y="304"/>
                  </a:lnTo>
                  <a:lnTo>
                    <a:pt x="256" y="307"/>
                  </a:lnTo>
                  <a:lnTo>
                    <a:pt x="252" y="309"/>
                  </a:lnTo>
                  <a:lnTo>
                    <a:pt x="0" y="309"/>
                  </a:lnTo>
                  <a:lnTo>
                    <a:pt x="0" y="284"/>
                  </a:lnTo>
                  <a:lnTo>
                    <a:pt x="241" y="284"/>
                  </a:lnTo>
                  <a:lnTo>
                    <a:pt x="247" y="274"/>
                  </a:lnTo>
                  <a:lnTo>
                    <a:pt x="249" y="262"/>
                  </a:lnTo>
                  <a:lnTo>
                    <a:pt x="249" y="262"/>
                  </a:lnTo>
                  <a:lnTo>
                    <a:pt x="248" y="249"/>
                  </a:lnTo>
                  <a:lnTo>
                    <a:pt x="241" y="237"/>
                  </a:lnTo>
                  <a:lnTo>
                    <a:pt x="2" y="237"/>
                  </a:lnTo>
                  <a:lnTo>
                    <a:pt x="2" y="211"/>
                  </a:lnTo>
                  <a:close/>
                  <a:moveTo>
                    <a:pt x="44" y="167"/>
                  </a:moveTo>
                  <a:lnTo>
                    <a:pt x="197" y="167"/>
                  </a:lnTo>
                  <a:lnTo>
                    <a:pt x="197" y="173"/>
                  </a:lnTo>
                  <a:lnTo>
                    <a:pt x="44" y="173"/>
                  </a:lnTo>
                  <a:lnTo>
                    <a:pt x="44" y="167"/>
                  </a:lnTo>
                  <a:close/>
                  <a:moveTo>
                    <a:pt x="44" y="152"/>
                  </a:moveTo>
                  <a:lnTo>
                    <a:pt x="197" y="152"/>
                  </a:lnTo>
                  <a:lnTo>
                    <a:pt x="197" y="160"/>
                  </a:lnTo>
                  <a:lnTo>
                    <a:pt x="44" y="160"/>
                  </a:lnTo>
                  <a:lnTo>
                    <a:pt x="44" y="152"/>
                  </a:lnTo>
                  <a:close/>
                  <a:moveTo>
                    <a:pt x="44" y="139"/>
                  </a:moveTo>
                  <a:lnTo>
                    <a:pt x="197" y="139"/>
                  </a:lnTo>
                  <a:lnTo>
                    <a:pt x="197" y="146"/>
                  </a:lnTo>
                  <a:lnTo>
                    <a:pt x="44" y="146"/>
                  </a:lnTo>
                  <a:lnTo>
                    <a:pt x="44" y="139"/>
                  </a:lnTo>
                  <a:close/>
                  <a:moveTo>
                    <a:pt x="29" y="106"/>
                  </a:moveTo>
                  <a:lnTo>
                    <a:pt x="214" y="106"/>
                  </a:lnTo>
                  <a:lnTo>
                    <a:pt x="218" y="110"/>
                  </a:lnTo>
                  <a:lnTo>
                    <a:pt x="220" y="113"/>
                  </a:lnTo>
                  <a:lnTo>
                    <a:pt x="231" y="126"/>
                  </a:lnTo>
                  <a:lnTo>
                    <a:pt x="236" y="142"/>
                  </a:lnTo>
                  <a:lnTo>
                    <a:pt x="237" y="157"/>
                  </a:lnTo>
                  <a:lnTo>
                    <a:pt x="235" y="172"/>
                  </a:lnTo>
                  <a:lnTo>
                    <a:pt x="230" y="186"/>
                  </a:lnTo>
                  <a:lnTo>
                    <a:pt x="220" y="198"/>
                  </a:lnTo>
                  <a:lnTo>
                    <a:pt x="218" y="201"/>
                  </a:lnTo>
                  <a:lnTo>
                    <a:pt x="214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03" y="178"/>
                  </a:lnTo>
                  <a:lnTo>
                    <a:pt x="210" y="168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0" y="143"/>
                  </a:lnTo>
                  <a:lnTo>
                    <a:pt x="203" y="131"/>
                  </a:lnTo>
                  <a:lnTo>
                    <a:pt x="29" y="131"/>
                  </a:lnTo>
                  <a:lnTo>
                    <a:pt x="29" y="106"/>
                  </a:lnTo>
                  <a:close/>
                  <a:moveTo>
                    <a:pt x="89" y="61"/>
                  </a:moveTo>
                  <a:lnTo>
                    <a:pt x="244" y="61"/>
                  </a:lnTo>
                  <a:lnTo>
                    <a:pt x="244" y="67"/>
                  </a:lnTo>
                  <a:lnTo>
                    <a:pt x="89" y="67"/>
                  </a:lnTo>
                  <a:lnTo>
                    <a:pt x="89" y="61"/>
                  </a:lnTo>
                  <a:close/>
                  <a:moveTo>
                    <a:pt x="89" y="47"/>
                  </a:moveTo>
                  <a:lnTo>
                    <a:pt x="244" y="47"/>
                  </a:lnTo>
                  <a:lnTo>
                    <a:pt x="244" y="54"/>
                  </a:lnTo>
                  <a:lnTo>
                    <a:pt x="89" y="54"/>
                  </a:lnTo>
                  <a:lnTo>
                    <a:pt x="89" y="47"/>
                  </a:lnTo>
                  <a:close/>
                  <a:moveTo>
                    <a:pt x="89" y="34"/>
                  </a:moveTo>
                  <a:lnTo>
                    <a:pt x="244" y="34"/>
                  </a:lnTo>
                  <a:lnTo>
                    <a:pt x="244" y="41"/>
                  </a:lnTo>
                  <a:lnTo>
                    <a:pt x="89" y="41"/>
                  </a:lnTo>
                  <a:lnTo>
                    <a:pt x="89" y="34"/>
                  </a:lnTo>
                  <a:close/>
                  <a:moveTo>
                    <a:pt x="72" y="0"/>
                  </a:moveTo>
                  <a:lnTo>
                    <a:pt x="258" y="0"/>
                  </a:lnTo>
                  <a:lnTo>
                    <a:pt x="258" y="27"/>
                  </a:lnTo>
                  <a:lnTo>
                    <a:pt x="84" y="27"/>
                  </a:lnTo>
                  <a:lnTo>
                    <a:pt x="78" y="38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8" y="63"/>
                  </a:lnTo>
                  <a:lnTo>
                    <a:pt x="84" y="74"/>
                  </a:lnTo>
                  <a:lnTo>
                    <a:pt x="260" y="74"/>
                  </a:lnTo>
                  <a:lnTo>
                    <a:pt x="260" y="99"/>
                  </a:lnTo>
                  <a:lnTo>
                    <a:pt x="74" y="99"/>
                  </a:lnTo>
                  <a:lnTo>
                    <a:pt x="70" y="96"/>
                  </a:lnTo>
                  <a:lnTo>
                    <a:pt x="67" y="93"/>
                  </a:lnTo>
                  <a:lnTo>
                    <a:pt x="58" y="82"/>
                  </a:lnTo>
                  <a:lnTo>
                    <a:pt x="53" y="67"/>
                  </a:lnTo>
                  <a:lnTo>
                    <a:pt x="50" y="51"/>
                  </a:lnTo>
                  <a:lnTo>
                    <a:pt x="51" y="36"/>
                  </a:lnTo>
                  <a:lnTo>
                    <a:pt x="57" y="21"/>
                  </a:lnTo>
                  <a:lnTo>
                    <a:pt x="66" y="7"/>
                  </a:lnTo>
                  <a:lnTo>
                    <a:pt x="7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</p:grpSp>
      <p:sp>
        <p:nvSpPr>
          <p:cNvPr id="33" name="Rechthoek 32"/>
          <p:cNvSpPr/>
          <p:nvPr/>
        </p:nvSpPr>
        <p:spPr>
          <a:xfrm>
            <a:off x="6655496" y="3771083"/>
            <a:ext cx="2342146" cy="2155307"/>
          </a:xfrm>
          <a:prstGeom prst="rect">
            <a:avLst/>
          </a:prstGeom>
          <a:solidFill>
            <a:srgbClr val="CBD242">
              <a:alpha val="90000"/>
            </a:srgb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cs typeface="Segoe UI Light" panose="020B0502040204020203" pitchFamily="34" charset="0"/>
              </a:rPr>
              <a:t>Ziet u uw kind dit beroep/deze opleiding doen? </a:t>
            </a:r>
            <a:endParaRPr lang="en-US" sz="14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5" name="Freeform 338"/>
          <p:cNvSpPr>
            <a:spLocks noChangeAspect="1"/>
          </p:cNvSpPr>
          <p:nvPr/>
        </p:nvSpPr>
        <p:spPr bwMode="auto">
          <a:xfrm>
            <a:off x="7567186" y="4193849"/>
            <a:ext cx="403784" cy="350380"/>
          </a:xfrm>
          <a:custGeom>
            <a:avLst/>
            <a:gdLst>
              <a:gd name="T0" fmla="*/ 599 w 599"/>
              <a:gd name="T1" fmla="*/ 169 h 518"/>
              <a:gd name="T2" fmla="*/ 593 w 599"/>
              <a:gd name="T3" fmla="*/ 125 h 518"/>
              <a:gd name="T4" fmla="*/ 579 w 599"/>
              <a:gd name="T5" fmla="*/ 83 h 518"/>
              <a:gd name="T6" fmla="*/ 554 w 599"/>
              <a:gd name="T7" fmla="*/ 50 h 518"/>
              <a:gd name="T8" fmla="*/ 522 w 599"/>
              <a:gd name="T9" fmla="*/ 23 h 518"/>
              <a:gd name="T10" fmla="*/ 485 w 599"/>
              <a:gd name="T11" fmla="*/ 6 h 518"/>
              <a:gd name="T12" fmla="*/ 443 w 599"/>
              <a:gd name="T13" fmla="*/ 0 h 518"/>
              <a:gd name="T14" fmla="*/ 406 w 599"/>
              <a:gd name="T15" fmla="*/ 4 h 518"/>
              <a:gd name="T16" fmla="*/ 373 w 599"/>
              <a:gd name="T17" fmla="*/ 19 h 518"/>
              <a:gd name="T18" fmla="*/ 341 w 599"/>
              <a:gd name="T19" fmla="*/ 42 h 518"/>
              <a:gd name="T20" fmla="*/ 316 w 599"/>
              <a:gd name="T21" fmla="*/ 71 h 518"/>
              <a:gd name="T22" fmla="*/ 300 w 599"/>
              <a:gd name="T23" fmla="*/ 106 h 518"/>
              <a:gd name="T24" fmla="*/ 281 w 599"/>
              <a:gd name="T25" fmla="*/ 71 h 518"/>
              <a:gd name="T26" fmla="*/ 258 w 599"/>
              <a:gd name="T27" fmla="*/ 42 h 518"/>
              <a:gd name="T28" fmla="*/ 227 w 599"/>
              <a:gd name="T29" fmla="*/ 19 h 518"/>
              <a:gd name="T30" fmla="*/ 194 w 599"/>
              <a:gd name="T31" fmla="*/ 4 h 518"/>
              <a:gd name="T32" fmla="*/ 156 w 599"/>
              <a:gd name="T33" fmla="*/ 0 h 518"/>
              <a:gd name="T34" fmla="*/ 115 w 599"/>
              <a:gd name="T35" fmla="*/ 6 h 518"/>
              <a:gd name="T36" fmla="*/ 77 w 599"/>
              <a:gd name="T37" fmla="*/ 23 h 518"/>
              <a:gd name="T38" fmla="*/ 46 w 599"/>
              <a:gd name="T39" fmla="*/ 50 h 518"/>
              <a:gd name="T40" fmla="*/ 21 w 599"/>
              <a:gd name="T41" fmla="*/ 83 h 518"/>
              <a:gd name="T42" fmla="*/ 4 w 599"/>
              <a:gd name="T43" fmla="*/ 125 h 518"/>
              <a:gd name="T44" fmla="*/ 0 w 599"/>
              <a:gd name="T45" fmla="*/ 169 h 518"/>
              <a:gd name="T46" fmla="*/ 4 w 599"/>
              <a:gd name="T47" fmla="*/ 212 h 518"/>
              <a:gd name="T48" fmla="*/ 19 w 599"/>
              <a:gd name="T49" fmla="*/ 252 h 518"/>
              <a:gd name="T50" fmla="*/ 40 w 599"/>
              <a:gd name="T51" fmla="*/ 293 h 518"/>
              <a:gd name="T52" fmla="*/ 67 w 599"/>
              <a:gd name="T53" fmla="*/ 331 h 518"/>
              <a:gd name="T54" fmla="*/ 98 w 599"/>
              <a:gd name="T55" fmla="*/ 366 h 518"/>
              <a:gd name="T56" fmla="*/ 133 w 599"/>
              <a:gd name="T57" fmla="*/ 397 h 518"/>
              <a:gd name="T58" fmla="*/ 167 w 599"/>
              <a:gd name="T59" fmla="*/ 429 h 518"/>
              <a:gd name="T60" fmla="*/ 200 w 599"/>
              <a:gd name="T61" fmla="*/ 454 h 518"/>
              <a:gd name="T62" fmla="*/ 231 w 599"/>
              <a:gd name="T63" fmla="*/ 476 h 518"/>
              <a:gd name="T64" fmla="*/ 258 w 599"/>
              <a:gd name="T65" fmla="*/ 495 h 518"/>
              <a:gd name="T66" fmla="*/ 281 w 599"/>
              <a:gd name="T67" fmla="*/ 508 h 518"/>
              <a:gd name="T68" fmla="*/ 294 w 599"/>
              <a:gd name="T69" fmla="*/ 516 h 518"/>
              <a:gd name="T70" fmla="*/ 300 w 599"/>
              <a:gd name="T71" fmla="*/ 518 h 518"/>
              <a:gd name="T72" fmla="*/ 304 w 599"/>
              <a:gd name="T73" fmla="*/ 516 h 518"/>
              <a:gd name="T74" fmla="*/ 316 w 599"/>
              <a:gd name="T75" fmla="*/ 508 h 518"/>
              <a:gd name="T76" fmla="*/ 335 w 599"/>
              <a:gd name="T77" fmla="*/ 495 h 518"/>
              <a:gd name="T78" fmla="*/ 360 w 599"/>
              <a:gd name="T79" fmla="*/ 479 h 518"/>
              <a:gd name="T80" fmla="*/ 387 w 599"/>
              <a:gd name="T81" fmla="*/ 456 h 518"/>
              <a:gd name="T82" fmla="*/ 418 w 599"/>
              <a:gd name="T83" fmla="*/ 433 h 518"/>
              <a:gd name="T84" fmla="*/ 450 w 599"/>
              <a:gd name="T85" fmla="*/ 404 h 518"/>
              <a:gd name="T86" fmla="*/ 481 w 599"/>
              <a:gd name="T87" fmla="*/ 375 h 518"/>
              <a:gd name="T88" fmla="*/ 512 w 599"/>
              <a:gd name="T89" fmla="*/ 343 h 518"/>
              <a:gd name="T90" fmla="*/ 541 w 599"/>
              <a:gd name="T91" fmla="*/ 310 h 518"/>
              <a:gd name="T92" fmla="*/ 564 w 599"/>
              <a:gd name="T93" fmla="*/ 275 h 518"/>
              <a:gd name="T94" fmla="*/ 583 w 599"/>
              <a:gd name="T95" fmla="*/ 239 h 518"/>
              <a:gd name="T96" fmla="*/ 595 w 599"/>
              <a:gd name="T97" fmla="*/ 204 h 518"/>
              <a:gd name="T98" fmla="*/ 599 w 599"/>
              <a:gd name="T99" fmla="*/ 16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9" h="518">
                <a:moveTo>
                  <a:pt x="599" y="169"/>
                </a:moveTo>
                <a:lnTo>
                  <a:pt x="593" y="125"/>
                </a:lnTo>
                <a:lnTo>
                  <a:pt x="579" y="83"/>
                </a:lnTo>
                <a:lnTo>
                  <a:pt x="554" y="50"/>
                </a:lnTo>
                <a:lnTo>
                  <a:pt x="522" y="23"/>
                </a:lnTo>
                <a:lnTo>
                  <a:pt x="485" y="6"/>
                </a:lnTo>
                <a:lnTo>
                  <a:pt x="443" y="0"/>
                </a:lnTo>
                <a:lnTo>
                  <a:pt x="406" y="4"/>
                </a:lnTo>
                <a:lnTo>
                  <a:pt x="373" y="19"/>
                </a:lnTo>
                <a:lnTo>
                  <a:pt x="341" y="42"/>
                </a:lnTo>
                <a:lnTo>
                  <a:pt x="316" y="71"/>
                </a:lnTo>
                <a:lnTo>
                  <a:pt x="300" y="106"/>
                </a:lnTo>
                <a:lnTo>
                  <a:pt x="281" y="71"/>
                </a:lnTo>
                <a:lnTo>
                  <a:pt x="258" y="42"/>
                </a:lnTo>
                <a:lnTo>
                  <a:pt x="227" y="19"/>
                </a:lnTo>
                <a:lnTo>
                  <a:pt x="194" y="4"/>
                </a:lnTo>
                <a:lnTo>
                  <a:pt x="156" y="0"/>
                </a:lnTo>
                <a:lnTo>
                  <a:pt x="115" y="6"/>
                </a:lnTo>
                <a:lnTo>
                  <a:pt x="77" y="23"/>
                </a:lnTo>
                <a:lnTo>
                  <a:pt x="46" y="50"/>
                </a:lnTo>
                <a:lnTo>
                  <a:pt x="21" y="83"/>
                </a:lnTo>
                <a:lnTo>
                  <a:pt x="4" y="125"/>
                </a:lnTo>
                <a:lnTo>
                  <a:pt x="0" y="169"/>
                </a:lnTo>
                <a:lnTo>
                  <a:pt x="4" y="212"/>
                </a:lnTo>
                <a:lnTo>
                  <a:pt x="19" y="252"/>
                </a:lnTo>
                <a:lnTo>
                  <a:pt x="40" y="293"/>
                </a:lnTo>
                <a:lnTo>
                  <a:pt x="67" y="331"/>
                </a:lnTo>
                <a:lnTo>
                  <a:pt x="98" y="366"/>
                </a:lnTo>
                <a:lnTo>
                  <a:pt x="133" y="397"/>
                </a:lnTo>
                <a:lnTo>
                  <a:pt x="167" y="429"/>
                </a:lnTo>
                <a:lnTo>
                  <a:pt x="200" y="454"/>
                </a:lnTo>
                <a:lnTo>
                  <a:pt x="231" y="476"/>
                </a:lnTo>
                <a:lnTo>
                  <a:pt x="258" y="495"/>
                </a:lnTo>
                <a:lnTo>
                  <a:pt x="281" y="508"/>
                </a:lnTo>
                <a:lnTo>
                  <a:pt x="294" y="516"/>
                </a:lnTo>
                <a:lnTo>
                  <a:pt x="300" y="518"/>
                </a:lnTo>
                <a:lnTo>
                  <a:pt x="304" y="516"/>
                </a:lnTo>
                <a:lnTo>
                  <a:pt x="316" y="508"/>
                </a:lnTo>
                <a:lnTo>
                  <a:pt x="335" y="495"/>
                </a:lnTo>
                <a:lnTo>
                  <a:pt x="360" y="479"/>
                </a:lnTo>
                <a:lnTo>
                  <a:pt x="387" y="456"/>
                </a:lnTo>
                <a:lnTo>
                  <a:pt x="418" y="433"/>
                </a:lnTo>
                <a:lnTo>
                  <a:pt x="450" y="404"/>
                </a:lnTo>
                <a:lnTo>
                  <a:pt x="481" y="375"/>
                </a:lnTo>
                <a:lnTo>
                  <a:pt x="512" y="343"/>
                </a:lnTo>
                <a:lnTo>
                  <a:pt x="541" y="310"/>
                </a:lnTo>
                <a:lnTo>
                  <a:pt x="564" y="275"/>
                </a:lnTo>
                <a:lnTo>
                  <a:pt x="583" y="239"/>
                </a:lnTo>
                <a:lnTo>
                  <a:pt x="595" y="204"/>
                </a:lnTo>
                <a:lnTo>
                  <a:pt x="599" y="169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6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Hoe helpt u uw kind met het vinden van de opleiding </a:t>
            </a:r>
            <a:r>
              <a:rPr lang="nl-NL"/>
              <a:t>die bij hem/haar </a:t>
            </a:r>
            <a:r>
              <a:rPr lang="nl-NL" dirty="0"/>
              <a:t>past?</a:t>
            </a:r>
          </a:p>
        </p:txBody>
      </p:sp>
      <p:sp>
        <p:nvSpPr>
          <p:cNvPr id="37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942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12569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Kansberoepen</a:t>
            </a:r>
            <a:endParaRPr lang="nl-NL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FF5768-AAC5-4CA4-80CC-ECBCE1C7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0" y="104944"/>
            <a:ext cx="5594872" cy="580197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EC7065-4AA9-437D-A676-F65B2DCD0D33}"/>
              </a:ext>
            </a:extLst>
          </p:cNvPr>
          <p:cNvSpPr/>
          <p:nvPr/>
        </p:nvSpPr>
        <p:spPr>
          <a:xfrm>
            <a:off x="316066" y="1851769"/>
            <a:ext cx="5346700" cy="258532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 err="1">
                <a:sym typeface="Wingdings" panose="05000000000000000000" pitchFamily="2" charset="2"/>
              </a:rPr>
              <a:t>Momenteel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zijn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aantal</a:t>
            </a:r>
            <a:r>
              <a:rPr lang="en-US" dirty="0">
                <a:sym typeface="Wingdings" panose="05000000000000000000" pitchFamily="2" charset="2"/>
              </a:rPr>
              <a:t> branches </a:t>
            </a:r>
          </a:p>
          <a:p>
            <a:r>
              <a:rPr lang="en-US" dirty="0" err="1">
                <a:sym typeface="Wingdings" panose="05000000000000000000" pitchFamily="2" charset="2"/>
              </a:rPr>
              <a:t>waar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groot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tekort</a:t>
            </a:r>
            <a:r>
              <a:rPr lang="en-US" dirty="0">
                <a:sym typeface="Wingdings" panose="05000000000000000000" pitchFamily="2" charset="2"/>
              </a:rPr>
              <a:t> is aan </a:t>
            </a:r>
            <a:r>
              <a:rPr lang="en-US" dirty="0" err="1">
                <a:sym typeface="Wingdings" panose="05000000000000000000" pitchFamily="2" charset="2"/>
              </a:rPr>
              <a:t>personeel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b="1" dirty="0"/>
              <a:t>Techniek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>
                <a:cs typeface="Arial"/>
              </a:rPr>
              <a:t>Transport en Logistiek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Zorg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809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12569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Handige sites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312569" y="1584870"/>
            <a:ext cx="1677081" cy="1709091"/>
            <a:chOff x="266697" y="2365482"/>
            <a:chExt cx="1893911" cy="1893911"/>
          </a:xfrm>
        </p:grpSpPr>
        <p:sp>
          <p:nvSpPr>
            <p:cNvPr id="22" name="Kruis 21"/>
            <p:cNvSpPr/>
            <p:nvPr/>
          </p:nvSpPr>
          <p:spPr>
            <a:xfrm>
              <a:off x="266697" y="2365482"/>
              <a:ext cx="1893911" cy="1893911"/>
            </a:xfrm>
            <a:prstGeom prst="plus">
              <a:avLst/>
            </a:prstGeom>
            <a:solidFill>
              <a:srgbClr val="7464AB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66697" y="3166270"/>
              <a:ext cx="1893911" cy="2923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www.duo.nl</a:t>
              </a: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3009342" y="1579591"/>
            <a:ext cx="1889747" cy="1737089"/>
            <a:chOff x="4106374" y="2310946"/>
            <a:chExt cx="2362515" cy="2193345"/>
          </a:xfrm>
        </p:grpSpPr>
        <p:sp>
          <p:nvSpPr>
            <p:cNvPr id="25" name="Kruis 24"/>
            <p:cNvSpPr/>
            <p:nvPr/>
          </p:nvSpPr>
          <p:spPr>
            <a:xfrm>
              <a:off x="4106374" y="2310946"/>
              <a:ext cx="2193345" cy="2193345"/>
            </a:xfrm>
            <a:prstGeom prst="plus">
              <a:avLst/>
            </a:prstGeom>
            <a:solidFill>
              <a:srgbClr val="C5CD2D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4275544" y="3221879"/>
              <a:ext cx="2193345" cy="4274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    www.roc.nl</a:t>
              </a:r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5986597" y="1561323"/>
            <a:ext cx="1754430" cy="1709091"/>
            <a:chOff x="7424057" y="2338944"/>
            <a:chExt cx="2193345" cy="2193345"/>
          </a:xfrm>
        </p:grpSpPr>
        <p:sp>
          <p:nvSpPr>
            <p:cNvPr id="40" name="Kruis 39"/>
            <p:cNvSpPr/>
            <p:nvPr/>
          </p:nvSpPr>
          <p:spPr>
            <a:xfrm>
              <a:off x="7424057" y="2338944"/>
              <a:ext cx="2193345" cy="2193345"/>
            </a:xfrm>
            <a:prstGeom prst="plus">
              <a:avLst/>
            </a:prstGeom>
            <a:solidFill>
              <a:srgbClr val="D2232A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7424057" y="3224658"/>
              <a:ext cx="2193345" cy="4344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www.s-bb.nl</a:t>
              </a:r>
            </a:p>
          </p:txBody>
        </p:sp>
      </p:grpSp>
      <p:grpSp>
        <p:nvGrpSpPr>
          <p:cNvPr id="42" name="Groep 41"/>
          <p:cNvGrpSpPr/>
          <p:nvPr/>
        </p:nvGrpSpPr>
        <p:grpSpPr>
          <a:xfrm>
            <a:off x="4500584" y="3721513"/>
            <a:ext cx="1754430" cy="1688026"/>
            <a:chOff x="5867316" y="4232855"/>
            <a:chExt cx="2193345" cy="2193345"/>
          </a:xfrm>
        </p:grpSpPr>
        <p:sp>
          <p:nvSpPr>
            <p:cNvPr id="43" name="Kruis 42"/>
            <p:cNvSpPr/>
            <p:nvPr/>
          </p:nvSpPr>
          <p:spPr>
            <a:xfrm>
              <a:off x="5867316" y="4232855"/>
              <a:ext cx="2193345" cy="2193345"/>
            </a:xfrm>
            <a:prstGeom prst="plus">
              <a:avLst/>
            </a:prstGeom>
            <a:solidFill>
              <a:srgbClr val="F47B21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867316" y="5109577"/>
              <a:ext cx="2193345" cy="4399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www.kiesmbo.nl</a:t>
              </a:r>
            </a:p>
          </p:txBody>
        </p:sp>
      </p:grpSp>
      <p:grpSp>
        <p:nvGrpSpPr>
          <p:cNvPr id="45" name="Groep 44"/>
          <p:cNvGrpSpPr/>
          <p:nvPr/>
        </p:nvGrpSpPr>
        <p:grpSpPr>
          <a:xfrm>
            <a:off x="1659844" y="3726009"/>
            <a:ext cx="1732830" cy="1688025"/>
            <a:chOff x="2718803" y="4168687"/>
            <a:chExt cx="2193345" cy="2193345"/>
          </a:xfrm>
        </p:grpSpPr>
        <p:sp>
          <p:nvSpPr>
            <p:cNvPr id="46" name="Kruis 45"/>
            <p:cNvSpPr/>
            <p:nvPr/>
          </p:nvSpPr>
          <p:spPr>
            <a:xfrm>
              <a:off x="2718803" y="4168687"/>
              <a:ext cx="2193345" cy="2193345"/>
            </a:xfrm>
            <a:prstGeom prst="plus">
              <a:avLst/>
            </a:prstGeom>
            <a:solidFill>
              <a:srgbClr val="45C0CF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2718803" y="4914029"/>
              <a:ext cx="2193345" cy="75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www.techniek inbeeld.nl</a:t>
              </a:r>
            </a:p>
          </p:txBody>
        </p:sp>
      </p:grpSp>
      <p:grpSp>
        <p:nvGrpSpPr>
          <p:cNvPr id="48" name="Groep 47"/>
          <p:cNvGrpSpPr/>
          <p:nvPr/>
        </p:nvGrpSpPr>
        <p:grpSpPr>
          <a:xfrm>
            <a:off x="7362924" y="3721513"/>
            <a:ext cx="1754430" cy="1688025"/>
            <a:chOff x="266697" y="2317000"/>
            <a:chExt cx="1893911" cy="1893911"/>
          </a:xfrm>
        </p:grpSpPr>
        <p:sp>
          <p:nvSpPr>
            <p:cNvPr id="49" name="Kruis 48"/>
            <p:cNvSpPr/>
            <p:nvPr/>
          </p:nvSpPr>
          <p:spPr>
            <a:xfrm>
              <a:off x="266697" y="2317000"/>
              <a:ext cx="1893911" cy="1893911"/>
            </a:xfrm>
            <a:prstGeom prst="plus">
              <a:avLst/>
            </a:prstGeom>
            <a:solidFill>
              <a:srgbClr val="7464AB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66697" y="3166270"/>
              <a:ext cx="1893911" cy="2923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www.stagemarkt.nl</a:t>
              </a: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7930120" y="2505453"/>
            <a:ext cx="21933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www.duo.nl</a:t>
            </a:r>
          </a:p>
        </p:txBody>
      </p:sp>
      <p:grpSp>
        <p:nvGrpSpPr>
          <p:cNvPr id="29" name="Groep 28"/>
          <p:cNvGrpSpPr/>
          <p:nvPr/>
        </p:nvGrpSpPr>
        <p:grpSpPr>
          <a:xfrm>
            <a:off x="8688162" y="1579591"/>
            <a:ext cx="1613126" cy="1719650"/>
            <a:chOff x="2718803" y="4168687"/>
            <a:chExt cx="2193345" cy="2193345"/>
          </a:xfrm>
        </p:grpSpPr>
        <p:sp>
          <p:nvSpPr>
            <p:cNvPr id="30" name="Kruis 29"/>
            <p:cNvSpPr/>
            <p:nvPr/>
          </p:nvSpPr>
          <p:spPr>
            <a:xfrm>
              <a:off x="2718803" y="4168687"/>
              <a:ext cx="2193345" cy="2193345"/>
            </a:xfrm>
            <a:prstGeom prst="plus">
              <a:avLst/>
            </a:prstGeom>
            <a:solidFill>
              <a:srgbClr val="45C0CF">
                <a:alpha val="90000"/>
              </a:srgbClr>
            </a:solidFill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718803" y="4914029"/>
              <a:ext cx="2193345" cy="42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www.aventus.nl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4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Vragen over het mbo?</a:t>
            </a:r>
          </a:p>
          <a:p>
            <a:r>
              <a:rPr lang="nl-NL" sz="1800" dirty="0"/>
              <a:t>Informatie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7661" y="1997819"/>
            <a:ext cx="6151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De </a:t>
            </a:r>
            <a:r>
              <a:rPr lang="en-US" dirty="0" err="1">
                <a:latin typeface="+mj-lt"/>
              </a:rPr>
              <a:t>informatie</a:t>
            </a:r>
            <a:r>
              <a:rPr lang="en-US" dirty="0">
                <a:latin typeface="+mj-lt"/>
              </a:rPr>
              <a:t> van </a:t>
            </a:r>
            <a:r>
              <a:rPr lang="en-US" dirty="0" err="1">
                <a:latin typeface="+mj-lt"/>
              </a:rPr>
              <a:t>deze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presentatie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kunt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terug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 err="1">
                <a:latin typeface="+mj-lt"/>
              </a:rPr>
              <a:t>vinden</a:t>
            </a:r>
            <a:r>
              <a:rPr lang="en-US" dirty="0">
                <a:latin typeface="+mj-lt"/>
              </a:rPr>
              <a:t> op: </a:t>
            </a:r>
          </a:p>
          <a:p>
            <a:endParaRPr lang="en-US" sz="2000" dirty="0">
              <a:latin typeface="+mj-lt"/>
            </a:endParaRPr>
          </a:p>
          <a:p>
            <a:r>
              <a:rPr lang="nl-NL" u="sng" dirty="0">
                <a:hlinkClick r:id="rId3"/>
              </a:rPr>
              <a:t>http://www.aventus.nl/ouders/hoe-help-ik-mijn-kind-kiezen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A140-96C4-4364-A1F3-0ACEE4161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62" y="1559599"/>
            <a:ext cx="3276153" cy="39666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6FDA7E0-566A-413B-98D7-C298CBB743F7}"/>
              </a:ext>
            </a:extLst>
          </p:cNvPr>
          <p:cNvSpPr txBox="1"/>
          <p:nvPr/>
        </p:nvSpPr>
        <p:spPr>
          <a:xfrm>
            <a:off x="422785" y="414354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Heeft u (algemene) vragen?</a:t>
            </a:r>
            <a:endParaRPr lang="nl-NL" u="sng" dirty="0"/>
          </a:p>
          <a:p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37075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is het mbo?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47661" y="1853803"/>
            <a:ext cx="99536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58837"/>
                </a:solidFill>
              </a:rPr>
              <a:t>M</a:t>
            </a:r>
            <a:r>
              <a:rPr lang="nl-NL" dirty="0"/>
              <a:t>iddelbaar</a:t>
            </a:r>
          </a:p>
          <a:p>
            <a:r>
              <a:rPr lang="nl-NL" b="1" dirty="0">
                <a:solidFill>
                  <a:srgbClr val="F58837"/>
                </a:solidFill>
              </a:rPr>
              <a:t>B</a:t>
            </a:r>
            <a:r>
              <a:rPr lang="nl-NL" dirty="0"/>
              <a:t>eroeps </a:t>
            </a:r>
          </a:p>
          <a:p>
            <a:r>
              <a:rPr lang="nl-NL" b="1" dirty="0">
                <a:solidFill>
                  <a:srgbClr val="F58837"/>
                </a:solidFill>
              </a:rPr>
              <a:t>O</a:t>
            </a:r>
            <a:r>
              <a:rPr lang="nl-NL" dirty="0"/>
              <a:t>nderwijs</a:t>
            </a:r>
          </a:p>
          <a:p>
            <a:endParaRPr lang="nl-NL" dirty="0"/>
          </a:p>
          <a:p>
            <a:r>
              <a:rPr lang="nl-NL" dirty="0"/>
              <a:t>Leren voor een </a:t>
            </a:r>
            <a:r>
              <a:rPr lang="nl-NL" b="1" dirty="0">
                <a:solidFill>
                  <a:srgbClr val="F58837"/>
                </a:solidFill>
              </a:rPr>
              <a:t>beroep</a:t>
            </a:r>
            <a:r>
              <a:rPr lang="nl-NL" dirty="0"/>
              <a:t> of </a:t>
            </a:r>
            <a:r>
              <a:rPr lang="nl-NL" b="1" dirty="0">
                <a:solidFill>
                  <a:srgbClr val="F58837"/>
                </a:solidFill>
              </a:rPr>
              <a:t>vak</a:t>
            </a:r>
          </a:p>
          <a:p>
            <a:endParaRPr lang="en-US" dirty="0">
              <a:solidFill>
                <a:srgbClr val="57C6D4"/>
              </a:solidFill>
            </a:endParaRPr>
          </a:p>
          <a:p>
            <a:r>
              <a:rPr lang="en-US" dirty="0"/>
              <a:t>T</a:t>
            </a:r>
            <a:r>
              <a:rPr lang="nl-NL" dirty="0" err="1"/>
              <a:t>heorie</a:t>
            </a:r>
            <a:r>
              <a:rPr lang="nl-NL" dirty="0"/>
              <a:t> en praktijk</a:t>
            </a:r>
          </a:p>
          <a:p>
            <a:endParaRPr lang="nl-NL" dirty="0"/>
          </a:p>
          <a:p>
            <a:r>
              <a:rPr lang="nl-NL" dirty="0"/>
              <a:t>Op school, in praktijkruimtes</a:t>
            </a:r>
          </a:p>
          <a:p>
            <a:endParaRPr lang="nl-NL" dirty="0"/>
          </a:p>
          <a:p>
            <a:r>
              <a:rPr lang="nl-NL" dirty="0"/>
              <a:t>Bij bedrijven en instellingen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E1C58FF-7D74-48DB-B693-73B5F4C35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91" y="1644445"/>
            <a:ext cx="6254697" cy="41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705543277"/>
              </p:ext>
            </p:extLst>
          </p:nvPr>
        </p:nvGraphicFramePr>
        <p:xfrm>
          <a:off x="6066780" y="2213843"/>
          <a:ext cx="3959658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53626"/>
              </p:ext>
            </p:extLst>
          </p:nvPr>
        </p:nvGraphicFramePr>
        <p:xfrm>
          <a:off x="345326" y="1627547"/>
          <a:ext cx="9954000" cy="386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167">
                  <a:extLst>
                    <a:ext uri="{9D8B030D-6E8A-4147-A177-3AD203B41FA5}">
                      <a16:colId xmlns:a16="http://schemas.microsoft.com/office/drawing/2014/main" val="864541665"/>
                    </a:ext>
                  </a:extLst>
                </a:gridCol>
                <a:gridCol w="1367882">
                  <a:extLst>
                    <a:ext uri="{9D8B030D-6E8A-4147-A177-3AD203B41FA5}">
                      <a16:colId xmlns:a16="http://schemas.microsoft.com/office/drawing/2014/main" val="1856599015"/>
                    </a:ext>
                  </a:extLst>
                </a:gridCol>
                <a:gridCol w="756593">
                  <a:extLst>
                    <a:ext uri="{9D8B030D-6E8A-4147-A177-3AD203B41FA5}">
                      <a16:colId xmlns:a16="http://schemas.microsoft.com/office/drawing/2014/main" val="3031378033"/>
                    </a:ext>
                  </a:extLst>
                </a:gridCol>
                <a:gridCol w="938933">
                  <a:extLst>
                    <a:ext uri="{9D8B030D-6E8A-4147-A177-3AD203B41FA5}">
                      <a16:colId xmlns:a16="http://schemas.microsoft.com/office/drawing/2014/main" val="2288545848"/>
                    </a:ext>
                  </a:extLst>
                </a:gridCol>
                <a:gridCol w="2333448">
                  <a:extLst>
                    <a:ext uri="{9D8B030D-6E8A-4147-A177-3AD203B41FA5}">
                      <a16:colId xmlns:a16="http://schemas.microsoft.com/office/drawing/2014/main" val="2093442422"/>
                    </a:ext>
                  </a:extLst>
                </a:gridCol>
                <a:gridCol w="1646714">
                  <a:extLst>
                    <a:ext uri="{9D8B030D-6E8A-4147-A177-3AD203B41FA5}">
                      <a16:colId xmlns:a16="http://schemas.microsoft.com/office/drawing/2014/main" val="2642775956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3916847182"/>
                    </a:ext>
                  </a:extLst>
                </a:gridCol>
              </a:tblGrid>
              <a:tr h="51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MBO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Niveau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Duur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Werkzaamheden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Voorbeelden 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Doorstroom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41167"/>
                  </a:ext>
                </a:extLst>
              </a:tr>
              <a:tr h="716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Geen diploma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74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Entree opleiding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0,5 - 1 jaar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Eenvoudig uitvoerende werkzaamheden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Assistent kapper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Assistent verkoper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 Timmerman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Niveau 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892741"/>
                  </a:ext>
                </a:extLst>
              </a:tr>
              <a:tr h="716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Basis Beroeps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74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Basis Beroeps opleiding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r>
                        <a:rPr lang="nl-NL" sz="1200" dirty="0"/>
                        <a:t> jaar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Uitvoerende</a:t>
                      </a:r>
                      <a:r>
                        <a:rPr lang="nl-NL" sz="1200" dirty="0"/>
                        <a:t> </a:t>
                      </a:r>
                      <a:endParaRPr lang="nl-NL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(assisterende) werkzaamheden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Kapper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Verkoper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Timmerman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Niveau 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nl-NL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iveau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998454"/>
                  </a:ext>
                </a:extLst>
              </a:tr>
              <a:tr h="959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Kader Beroeps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Gemengd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Theoretische Leerweg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74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Vakopleiding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2 - 3 jaar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Zelfstandige uitvoering van werkzaamheden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Allround kapper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Verkoop specialist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Allround Timmerman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nl-NL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iveau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988588"/>
                  </a:ext>
                </a:extLst>
              </a:tr>
              <a:tr h="959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Kader Beroeps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Gemengd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Theoretische Leerweg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74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Middenkader opleiding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 of 4 jaar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Volledige zelfstandige uitvoering van werkzaamheden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Ondernemend kapper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Filiaalmanager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Uitvoerder Bouw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HBO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35062"/>
                  </a:ext>
                </a:extLst>
              </a:tr>
            </a:tbl>
          </a:graphicData>
        </a:graphic>
      </p:graphicFrame>
      <p:sp>
        <p:nvSpPr>
          <p:cNvPr id="9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is het mbo?</a:t>
            </a:r>
          </a:p>
          <a:p>
            <a:r>
              <a:rPr lang="nl-NL" sz="1800" dirty="0"/>
              <a:t>Niveaus en doorstroommogelijkheden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294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Wat is het </a:t>
            </a:r>
            <a:r>
              <a:rPr lang="en-US" dirty="0" err="1"/>
              <a:t>mbo</a:t>
            </a:r>
            <a:r>
              <a:rPr lang="en-US" dirty="0"/>
              <a:t>?</a:t>
            </a:r>
          </a:p>
          <a:p>
            <a:r>
              <a:rPr lang="en-US" sz="1800" dirty="0" err="1"/>
              <a:t>Verschillende</a:t>
            </a:r>
            <a:r>
              <a:rPr lang="en-US" sz="1800" dirty="0"/>
              <a:t> </a:t>
            </a:r>
            <a:r>
              <a:rPr lang="en-US" sz="1800" dirty="0" err="1"/>
              <a:t>richtingen</a:t>
            </a:r>
            <a:r>
              <a:rPr lang="en-US" sz="1800" dirty="0"/>
              <a:t>/</a:t>
            </a:r>
            <a:r>
              <a:rPr lang="en-US" sz="1800" dirty="0" err="1"/>
              <a:t>sectoren</a:t>
            </a:r>
            <a:endParaRPr lang="nl-NL" sz="1800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4463310" y="1895459"/>
            <a:ext cx="1681182" cy="3145341"/>
            <a:chOff x="6250158" y="2524886"/>
            <a:chExt cx="2690283" cy="4051085"/>
          </a:xfrm>
        </p:grpSpPr>
        <p:sp>
          <p:nvSpPr>
            <p:cNvPr id="23" name="Rechthoek 22"/>
            <p:cNvSpPr/>
            <p:nvPr/>
          </p:nvSpPr>
          <p:spPr>
            <a:xfrm>
              <a:off x="6250158" y="2524886"/>
              <a:ext cx="2690283" cy="4051085"/>
            </a:xfrm>
            <a:prstGeom prst="rect">
              <a:avLst/>
            </a:prstGeom>
            <a:solidFill>
              <a:srgbClr val="F47B21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Zorg &amp;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Welzijn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24" name="Freeform 338"/>
            <p:cNvSpPr>
              <a:spLocks noChangeAspect="1"/>
            </p:cNvSpPr>
            <p:nvPr/>
          </p:nvSpPr>
          <p:spPr bwMode="auto">
            <a:xfrm>
              <a:off x="7266711" y="3776503"/>
              <a:ext cx="668446" cy="458681"/>
            </a:xfrm>
            <a:custGeom>
              <a:avLst/>
              <a:gdLst>
                <a:gd name="T0" fmla="*/ 599 w 599"/>
                <a:gd name="T1" fmla="*/ 169 h 518"/>
                <a:gd name="T2" fmla="*/ 593 w 599"/>
                <a:gd name="T3" fmla="*/ 125 h 518"/>
                <a:gd name="T4" fmla="*/ 579 w 599"/>
                <a:gd name="T5" fmla="*/ 83 h 518"/>
                <a:gd name="T6" fmla="*/ 554 w 599"/>
                <a:gd name="T7" fmla="*/ 50 h 518"/>
                <a:gd name="T8" fmla="*/ 522 w 599"/>
                <a:gd name="T9" fmla="*/ 23 h 518"/>
                <a:gd name="T10" fmla="*/ 485 w 599"/>
                <a:gd name="T11" fmla="*/ 6 h 518"/>
                <a:gd name="T12" fmla="*/ 443 w 599"/>
                <a:gd name="T13" fmla="*/ 0 h 518"/>
                <a:gd name="T14" fmla="*/ 406 w 599"/>
                <a:gd name="T15" fmla="*/ 4 h 518"/>
                <a:gd name="T16" fmla="*/ 373 w 599"/>
                <a:gd name="T17" fmla="*/ 19 h 518"/>
                <a:gd name="T18" fmla="*/ 341 w 599"/>
                <a:gd name="T19" fmla="*/ 42 h 518"/>
                <a:gd name="T20" fmla="*/ 316 w 599"/>
                <a:gd name="T21" fmla="*/ 71 h 518"/>
                <a:gd name="T22" fmla="*/ 300 w 599"/>
                <a:gd name="T23" fmla="*/ 106 h 518"/>
                <a:gd name="T24" fmla="*/ 281 w 599"/>
                <a:gd name="T25" fmla="*/ 71 h 518"/>
                <a:gd name="T26" fmla="*/ 258 w 599"/>
                <a:gd name="T27" fmla="*/ 42 h 518"/>
                <a:gd name="T28" fmla="*/ 227 w 599"/>
                <a:gd name="T29" fmla="*/ 19 h 518"/>
                <a:gd name="T30" fmla="*/ 194 w 599"/>
                <a:gd name="T31" fmla="*/ 4 h 518"/>
                <a:gd name="T32" fmla="*/ 156 w 599"/>
                <a:gd name="T33" fmla="*/ 0 h 518"/>
                <a:gd name="T34" fmla="*/ 115 w 599"/>
                <a:gd name="T35" fmla="*/ 6 h 518"/>
                <a:gd name="T36" fmla="*/ 77 w 599"/>
                <a:gd name="T37" fmla="*/ 23 h 518"/>
                <a:gd name="T38" fmla="*/ 46 w 599"/>
                <a:gd name="T39" fmla="*/ 50 h 518"/>
                <a:gd name="T40" fmla="*/ 21 w 599"/>
                <a:gd name="T41" fmla="*/ 83 h 518"/>
                <a:gd name="T42" fmla="*/ 4 w 599"/>
                <a:gd name="T43" fmla="*/ 125 h 518"/>
                <a:gd name="T44" fmla="*/ 0 w 599"/>
                <a:gd name="T45" fmla="*/ 169 h 518"/>
                <a:gd name="T46" fmla="*/ 4 w 599"/>
                <a:gd name="T47" fmla="*/ 212 h 518"/>
                <a:gd name="T48" fmla="*/ 19 w 599"/>
                <a:gd name="T49" fmla="*/ 252 h 518"/>
                <a:gd name="T50" fmla="*/ 40 w 599"/>
                <a:gd name="T51" fmla="*/ 293 h 518"/>
                <a:gd name="T52" fmla="*/ 67 w 599"/>
                <a:gd name="T53" fmla="*/ 331 h 518"/>
                <a:gd name="T54" fmla="*/ 98 w 599"/>
                <a:gd name="T55" fmla="*/ 366 h 518"/>
                <a:gd name="T56" fmla="*/ 133 w 599"/>
                <a:gd name="T57" fmla="*/ 397 h 518"/>
                <a:gd name="T58" fmla="*/ 167 w 599"/>
                <a:gd name="T59" fmla="*/ 429 h 518"/>
                <a:gd name="T60" fmla="*/ 200 w 599"/>
                <a:gd name="T61" fmla="*/ 454 h 518"/>
                <a:gd name="T62" fmla="*/ 231 w 599"/>
                <a:gd name="T63" fmla="*/ 476 h 518"/>
                <a:gd name="T64" fmla="*/ 258 w 599"/>
                <a:gd name="T65" fmla="*/ 495 h 518"/>
                <a:gd name="T66" fmla="*/ 281 w 599"/>
                <a:gd name="T67" fmla="*/ 508 h 518"/>
                <a:gd name="T68" fmla="*/ 294 w 599"/>
                <a:gd name="T69" fmla="*/ 516 h 518"/>
                <a:gd name="T70" fmla="*/ 300 w 599"/>
                <a:gd name="T71" fmla="*/ 518 h 518"/>
                <a:gd name="T72" fmla="*/ 304 w 599"/>
                <a:gd name="T73" fmla="*/ 516 h 518"/>
                <a:gd name="T74" fmla="*/ 316 w 599"/>
                <a:gd name="T75" fmla="*/ 508 h 518"/>
                <a:gd name="T76" fmla="*/ 335 w 599"/>
                <a:gd name="T77" fmla="*/ 495 h 518"/>
                <a:gd name="T78" fmla="*/ 360 w 599"/>
                <a:gd name="T79" fmla="*/ 479 h 518"/>
                <a:gd name="T80" fmla="*/ 387 w 599"/>
                <a:gd name="T81" fmla="*/ 456 h 518"/>
                <a:gd name="T82" fmla="*/ 418 w 599"/>
                <a:gd name="T83" fmla="*/ 433 h 518"/>
                <a:gd name="T84" fmla="*/ 450 w 599"/>
                <a:gd name="T85" fmla="*/ 404 h 518"/>
                <a:gd name="T86" fmla="*/ 481 w 599"/>
                <a:gd name="T87" fmla="*/ 375 h 518"/>
                <a:gd name="T88" fmla="*/ 512 w 599"/>
                <a:gd name="T89" fmla="*/ 343 h 518"/>
                <a:gd name="T90" fmla="*/ 541 w 599"/>
                <a:gd name="T91" fmla="*/ 310 h 518"/>
                <a:gd name="T92" fmla="*/ 564 w 599"/>
                <a:gd name="T93" fmla="*/ 275 h 518"/>
                <a:gd name="T94" fmla="*/ 583 w 599"/>
                <a:gd name="T95" fmla="*/ 239 h 518"/>
                <a:gd name="T96" fmla="*/ 595 w 599"/>
                <a:gd name="T97" fmla="*/ 204 h 518"/>
                <a:gd name="T98" fmla="*/ 599 w 599"/>
                <a:gd name="T99" fmla="*/ 16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9" h="518">
                  <a:moveTo>
                    <a:pt x="599" y="169"/>
                  </a:moveTo>
                  <a:lnTo>
                    <a:pt x="593" y="125"/>
                  </a:lnTo>
                  <a:lnTo>
                    <a:pt x="579" y="83"/>
                  </a:lnTo>
                  <a:lnTo>
                    <a:pt x="554" y="50"/>
                  </a:lnTo>
                  <a:lnTo>
                    <a:pt x="522" y="23"/>
                  </a:lnTo>
                  <a:lnTo>
                    <a:pt x="485" y="6"/>
                  </a:lnTo>
                  <a:lnTo>
                    <a:pt x="443" y="0"/>
                  </a:lnTo>
                  <a:lnTo>
                    <a:pt x="406" y="4"/>
                  </a:lnTo>
                  <a:lnTo>
                    <a:pt x="373" y="19"/>
                  </a:lnTo>
                  <a:lnTo>
                    <a:pt x="341" y="42"/>
                  </a:lnTo>
                  <a:lnTo>
                    <a:pt x="316" y="71"/>
                  </a:lnTo>
                  <a:lnTo>
                    <a:pt x="300" y="106"/>
                  </a:lnTo>
                  <a:lnTo>
                    <a:pt x="281" y="71"/>
                  </a:lnTo>
                  <a:lnTo>
                    <a:pt x="258" y="42"/>
                  </a:lnTo>
                  <a:lnTo>
                    <a:pt x="227" y="19"/>
                  </a:lnTo>
                  <a:lnTo>
                    <a:pt x="194" y="4"/>
                  </a:lnTo>
                  <a:lnTo>
                    <a:pt x="156" y="0"/>
                  </a:lnTo>
                  <a:lnTo>
                    <a:pt x="115" y="6"/>
                  </a:lnTo>
                  <a:lnTo>
                    <a:pt x="77" y="23"/>
                  </a:lnTo>
                  <a:lnTo>
                    <a:pt x="46" y="50"/>
                  </a:lnTo>
                  <a:lnTo>
                    <a:pt x="21" y="83"/>
                  </a:lnTo>
                  <a:lnTo>
                    <a:pt x="4" y="125"/>
                  </a:lnTo>
                  <a:lnTo>
                    <a:pt x="0" y="169"/>
                  </a:lnTo>
                  <a:lnTo>
                    <a:pt x="4" y="212"/>
                  </a:lnTo>
                  <a:lnTo>
                    <a:pt x="19" y="252"/>
                  </a:lnTo>
                  <a:lnTo>
                    <a:pt x="40" y="293"/>
                  </a:lnTo>
                  <a:lnTo>
                    <a:pt x="67" y="331"/>
                  </a:lnTo>
                  <a:lnTo>
                    <a:pt x="98" y="366"/>
                  </a:lnTo>
                  <a:lnTo>
                    <a:pt x="133" y="397"/>
                  </a:lnTo>
                  <a:lnTo>
                    <a:pt x="167" y="429"/>
                  </a:lnTo>
                  <a:lnTo>
                    <a:pt x="200" y="454"/>
                  </a:lnTo>
                  <a:lnTo>
                    <a:pt x="231" y="476"/>
                  </a:lnTo>
                  <a:lnTo>
                    <a:pt x="258" y="495"/>
                  </a:lnTo>
                  <a:lnTo>
                    <a:pt x="281" y="508"/>
                  </a:lnTo>
                  <a:lnTo>
                    <a:pt x="294" y="516"/>
                  </a:lnTo>
                  <a:lnTo>
                    <a:pt x="300" y="518"/>
                  </a:lnTo>
                  <a:lnTo>
                    <a:pt x="304" y="516"/>
                  </a:lnTo>
                  <a:lnTo>
                    <a:pt x="316" y="508"/>
                  </a:lnTo>
                  <a:lnTo>
                    <a:pt x="335" y="495"/>
                  </a:lnTo>
                  <a:lnTo>
                    <a:pt x="360" y="479"/>
                  </a:lnTo>
                  <a:lnTo>
                    <a:pt x="387" y="456"/>
                  </a:lnTo>
                  <a:lnTo>
                    <a:pt x="418" y="433"/>
                  </a:lnTo>
                  <a:lnTo>
                    <a:pt x="450" y="404"/>
                  </a:lnTo>
                  <a:lnTo>
                    <a:pt x="481" y="375"/>
                  </a:lnTo>
                  <a:lnTo>
                    <a:pt x="512" y="343"/>
                  </a:lnTo>
                  <a:lnTo>
                    <a:pt x="541" y="310"/>
                  </a:lnTo>
                  <a:lnTo>
                    <a:pt x="564" y="275"/>
                  </a:lnTo>
                  <a:lnTo>
                    <a:pt x="583" y="239"/>
                  </a:lnTo>
                  <a:lnTo>
                    <a:pt x="595" y="204"/>
                  </a:lnTo>
                  <a:lnTo>
                    <a:pt x="599" y="169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347661" y="1885821"/>
            <a:ext cx="1530082" cy="3145341"/>
            <a:chOff x="266700" y="2375115"/>
            <a:chExt cx="2700851" cy="4051085"/>
          </a:xfrm>
        </p:grpSpPr>
        <p:sp>
          <p:nvSpPr>
            <p:cNvPr id="27" name="Rechthoek 26"/>
            <p:cNvSpPr/>
            <p:nvPr/>
          </p:nvSpPr>
          <p:spPr>
            <a:xfrm>
              <a:off x="266700" y="2375115"/>
              <a:ext cx="2700851" cy="4051085"/>
            </a:xfrm>
            <a:prstGeom prst="rect">
              <a:avLst/>
            </a:prstGeom>
            <a:solidFill>
              <a:srgbClr val="C5CD2D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Economie &amp; Handel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grpSp>
          <p:nvGrpSpPr>
            <p:cNvPr id="28" name="Groep 27"/>
            <p:cNvGrpSpPr>
              <a:grpSpLocks noChangeAspect="1"/>
            </p:cNvGrpSpPr>
            <p:nvPr/>
          </p:nvGrpSpPr>
          <p:grpSpPr>
            <a:xfrm>
              <a:off x="1164302" y="3530838"/>
              <a:ext cx="1033613" cy="668359"/>
              <a:chOff x="9314842" y="-2000649"/>
              <a:chExt cx="1421487" cy="919163"/>
            </a:xfrm>
            <a:solidFill>
              <a:sysClr val="window" lastClr="FFFFFF"/>
            </a:solidFill>
          </p:grpSpPr>
          <p:sp>
            <p:nvSpPr>
              <p:cNvPr id="29" name="Freeform 424"/>
              <p:cNvSpPr>
                <a:spLocks noEditPoints="1"/>
              </p:cNvSpPr>
              <p:nvPr/>
            </p:nvSpPr>
            <p:spPr bwMode="auto">
              <a:xfrm>
                <a:off x="9314842" y="-2000649"/>
                <a:ext cx="1421487" cy="919163"/>
              </a:xfrm>
              <a:custGeom>
                <a:avLst/>
                <a:gdLst>
                  <a:gd name="T0" fmla="*/ 289 w 577"/>
                  <a:gd name="T1" fmla="*/ 162 h 579"/>
                  <a:gd name="T2" fmla="*/ 185 w 577"/>
                  <a:gd name="T3" fmla="*/ 214 h 579"/>
                  <a:gd name="T4" fmla="*/ 167 w 577"/>
                  <a:gd name="T5" fmla="*/ 329 h 579"/>
                  <a:gd name="T6" fmla="*/ 248 w 577"/>
                  <a:gd name="T7" fmla="*/ 410 h 579"/>
                  <a:gd name="T8" fmla="*/ 363 w 577"/>
                  <a:gd name="T9" fmla="*/ 392 h 579"/>
                  <a:gd name="T10" fmla="*/ 417 w 577"/>
                  <a:gd name="T11" fmla="*/ 288 h 579"/>
                  <a:gd name="T12" fmla="*/ 386 w 577"/>
                  <a:gd name="T13" fmla="*/ 275 h 579"/>
                  <a:gd name="T14" fmla="*/ 368 w 577"/>
                  <a:gd name="T15" fmla="*/ 288 h 579"/>
                  <a:gd name="T16" fmla="*/ 320 w 577"/>
                  <a:gd name="T17" fmla="*/ 363 h 579"/>
                  <a:gd name="T18" fmla="*/ 232 w 577"/>
                  <a:gd name="T19" fmla="*/ 345 h 579"/>
                  <a:gd name="T20" fmla="*/ 214 w 577"/>
                  <a:gd name="T21" fmla="*/ 259 h 579"/>
                  <a:gd name="T22" fmla="*/ 289 w 577"/>
                  <a:gd name="T23" fmla="*/ 209 h 579"/>
                  <a:gd name="T24" fmla="*/ 334 w 577"/>
                  <a:gd name="T25" fmla="*/ 209 h 579"/>
                  <a:gd name="T26" fmla="*/ 345 w 577"/>
                  <a:gd name="T27" fmla="*/ 176 h 579"/>
                  <a:gd name="T28" fmla="*/ 428 w 577"/>
                  <a:gd name="T29" fmla="*/ 372 h 579"/>
                  <a:gd name="T30" fmla="*/ 332 w 577"/>
                  <a:gd name="T31" fmla="*/ 444 h 579"/>
                  <a:gd name="T32" fmla="*/ 208 w 577"/>
                  <a:gd name="T33" fmla="*/ 428 h 579"/>
                  <a:gd name="T34" fmla="*/ 133 w 577"/>
                  <a:gd name="T35" fmla="*/ 331 h 579"/>
                  <a:gd name="T36" fmla="*/ 149 w 577"/>
                  <a:gd name="T37" fmla="*/ 207 h 579"/>
                  <a:gd name="T38" fmla="*/ 246 w 577"/>
                  <a:gd name="T39" fmla="*/ 133 h 579"/>
                  <a:gd name="T40" fmla="*/ 372 w 577"/>
                  <a:gd name="T41" fmla="*/ 151 h 579"/>
                  <a:gd name="T42" fmla="*/ 336 w 577"/>
                  <a:gd name="T43" fmla="*/ 85 h 579"/>
                  <a:gd name="T44" fmla="*/ 196 w 577"/>
                  <a:gd name="T45" fmla="*/ 101 h 579"/>
                  <a:gd name="T46" fmla="*/ 99 w 577"/>
                  <a:gd name="T47" fmla="*/ 198 h 579"/>
                  <a:gd name="T48" fmla="*/ 84 w 577"/>
                  <a:gd name="T49" fmla="*/ 338 h 579"/>
                  <a:gd name="T50" fmla="*/ 158 w 577"/>
                  <a:gd name="T51" fmla="*/ 453 h 579"/>
                  <a:gd name="T52" fmla="*/ 289 w 577"/>
                  <a:gd name="T53" fmla="*/ 498 h 579"/>
                  <a:gd name="T54" fmla="*/ 419 w 577"/>
                  <a:gd name="T55" fmla="*/ 453 h 579"/>
                  <a:gd name="T56" fmla="*/ 492 w 577"/>
                  <a:gd name="T57" fmla="*/ 338 h 579"/>
                  <a:gd name="T58" fmla="*/ 489 w 577"/>
                  <a:gd name="T59" fmla="*/ 227 h 579"/>
                  <a:gd name="T60" fmla="*/ 451 w 577"/>
                  <a:gd name="T61" fmla="*/ 288 h 579"/>
                  <a:gd name="T62" fmla="*/ 521 w 577"/>
                  <a:gd name="T63" fmla="*/ 221 h 579"/>
                  <a:gd name="T64" fmla="*/ 525 w 577"/>
                  <a:gd name="T65" fmla="*/ 338 h 579"/>
                  <a:gd name="T66" fmla="*/ 460 w 577"/>
                  <a:gd name="T67" fmla="*/ 460 h 579"/>
                  <a:gd name="T68" fmla="*/ 336 w 577"/>
                  <a:gd name="T69" fmla="*/ 525 h 579"/>
                  <a:gd name="T70" fmla="*/ 194 w 577"/>
                  <a:gd name="T71" fmla="*/ 511 h 579"/>
                  <a:gd name="T72" fmla="*/ 88 w 577"/>
                  <a:gd name="T73" fmla="*/ 424 h 579"/>
                  <a:gd name="T74" fmla="*/ 47 w 577"/>
                  <a:gd name="T75" fmla="*/ 288 h 579"/>
                  <a:gd name="T76" fmla="*/ 88 w 577"/>
                  <a:gd name="T77" fmla="*/ 155 h 579"/>
                  <a:gd name="T78" fmla="*/ 194 w 577"/>
                  <a:gd name="T79" fmla="*/ 67 h 579"/>
                  <a:gd name="T80" fmla="*/ 334 w 577"/>
                  <a:gd name="T81" fmla="*/ 52 h 579"/>
                  <a:gd name="T82" fmla="*/ 446 w 577"/>
                  <a:gd name="T83" fmla="*/ 108 h 579"/>
                  <a:gd name="T84" fmla="*/ 408 w 577"/>
                  <a:gd name="T85" fmla="*/ 27 h 579"/>
                  <a:gd name="T86" fmla="*/ 230 w 577"/>
                  <a:gd name="T87" fmla="*/ 6 h 579"/>
                  <a:gd name="T88" fmla="*/ 84 w 577"/>
                  <a:gd name="T89" fmla="*/ 85 h 579"/>
                  <a:gd name="T90" fmla="*/ 5 w 577"/>
                  <a:gd name="T91" fmla="*/ 232 h 579"/>
                  <a:gd name="T92" fmla="*/ 23 w 577"/>
                  <a:gd name="T93" fmla="*/ 401 h 579"/>
                  <a:gd name="T94" fmla="*/ 126 w 577"/>
                  <a:gd name="T95" fmla="*/ 529 h 579"/>
                  <a:gd name="T96" fmla="*/ 289 w 577"/>
                  <a:gd name="T97" fmla="*/ 579 h 579"/>
                  <a:gd name="T98" fmla="*/ 451 w 577"/>
                  <a:gd name="T99" fmla="*/ 529 h 579"/>
                  <a:gd name="T100" fmla="*/ 555 w 577"/>
                  <a:gd name="T101" fmla="*/ 401 h 579"/>
                  <a:gd name="T102" fmla="*/ 575 w 577"/>
                  <a:gd name="T103" fmla="*/ 257 h 579"/>
                  <a:gd name="T104" fmla="*/ 257 w 577"/>
                  <a:gd name="T105" fmla="*/ 309 h 579"/>
                  <a:gd name="T106" fmla="*/ 307 w 577"/>
                  <a:gd name="T107" fmla="*/ 320 h 579"/>
                  <a:gd name="T108" fmla="*/ 320 w 577"/>
                  <a:gd name="T109" fmla="*/ 270 h 579"/>
                  <a:gd name="T110" fmla="*/ 271 w 577"/>
                  <a:gd name="T111" fmla="*/ 257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7" h="579">
                    <a:moveTo>
                      <a:pt x="345" y="176"/>
                    </a:moveTo>
                    <a:lnTo>
                      <a:pt x="318" y="164"/>
                    </a:lnTo>
                    <a:lnTo>
                      <a:pt x="289" y="162"/>
                    </a:lnTo>
                    <a:lnTo>
                      <a:pt x="248" y="169"/>
                    </a:lnTo>
                    <a:lnTo>
                      <a:pt x="214" y="187"/>
                    </a:lnTo>
                    <a:lnTo>
                      <a:pt x="185" y="214"/>
                    </a:lnTo>
                    <a:lnTo>
                      <a:pt x="167" y="250"/>
                    </a:lnTo>
                    <a:lnTo>
                      <a:pt x="160" y="288"/>
                    </a:lnTo>
                    <a:lnTo>
                      <a:pt x="167" y="329"/>
                    </a:lnTo>
                    <a:lnTo>
                      <a:pt x="185" y="365"/>
                    </a:lnTo>
                    <a:lnTo>
                      <a:pt x="214" y="392"/>
                    </a:lnTo>
                    <a:lnTo>
                      <a:pt x="248" y="410"/>
                    </a:lnTo>
                    <a:lnTo>
                      <a:pt x="289" y="417"/>
                    </a:lnTo>
                    <a:lnTo>
                      <a:pt x="329" y="410"/>
                    </a:lnTo>
                    <a:lnTo>
                      <a:pt x="363" y="392"/>
                    </a:lnTo>
                    <a:lnTo>
                      <a:pt x="392" y="365"/>
                    </a:lnTo>
                    <a:lnTo>
                      <a:pt x="410" y="329"/>
                    </a:lnTo>
                    <a:lnTo>
                      <a:pt x="417" y="288"/>
                    </a:lnTo>
                    <a:lnTo>
                      <a:pt x="415" y="275"/>
                    </a:lnTo>
                    <a:lnTo>
                      <a:pt x="406" y="277"/>
                    </a:lnTo>
                    <a:lnTo>
                      <a:pt x="386" y="275"/>
                    </a:lnTo>
                    <a:lnTo>
                      <a:pt x="365" y="266"/>
                    </a:lnTo>
                    <a:lnTo>
                      <a:pt x="368" y="277"/>
                    </a:lnTo>
                    <a:lnTo>
                      <a:pt x="368" y="288"/>
                    </a:lnTo>
                    <a:lnTo>
                      <a:pt x="361" y="320"/>
                    </a:lnTo>
                    <a:lnTo>
                      <a:pt x="345" y="345"/>
                    </a:lnTo>
                    <a:lnTo>
                      <a:pt x="320" y="363"/>
                    </a:lnTo>
                    <a:lnTo>
                      <a:pt x="289" y="369"/>
                    </a:lnTo>
                    <a:lnTo>
                      <a:pt x="257" y="363"/>
                    </a:lnTo>
                    <a:lnTo>
                      <a:pt x="232" y="345"/>
                    </a:lnTo>
                    <a:lnTo>
                      <a:pt x="214" y="320"/>
                    </a:lnTo>
                    <a:lnTo>
                      <a:pt x="210" y="288"/>
                    </a:lnTo>
                    <a:lnTo>
                      <a:pt x="214" y="259"/>
                    </a:lnTo>
                    <a:lnTo>
                      <a:pt x="232" y="234"/>
                    </a:lnTo>
                    <a:lnTo>
                      <a:pt x="257" y="216"/>
                    </a:lnTo>
                    <a:lnTo>
                      <a:pt x="289" y="209"/>
                    </a:lnTo>
                    <a:lnTo>
                      <a:pt x="313" y="214"/>
                    </a:lnTo>
                    <a:lnTo>
                      <a:pt x="336" y="225"/>
                    </a:lnTo>
                    <a:lnTo>
                      <a:pt x="334" y="209"/>
                    </a:lnTo>
                    <a:lnTo>
                      <a:pt x="336" y="196"/>
                    </a:lnTo>
                    <a:lnTo>
                      <a:pt x="338" y="185"/>
                    </a:lnTo>
                    <a:lnTo>
                      <a:pt x="345" y="176"/>
                    </a:lnTo>
                    <a:close/>
                    <a:moveTo>
                      <a:pt x="451" y="288"/>
                    </a:moveTo>
                    <a:lnTo>
                      <a:pt x="444" y="331"/>
                    </a:lnTo>
                    <a:lnTo>
                      <a:pt x="428" y="372"/>
                    </a:lnTo>
                    <a:lnTo>
                      <a:pt x="404" y="403"/>
                    </a:lnTo>
                    <a:lnTo>
                      <a:pt x="370" y="428"/>
                    </a:lnTo>
                    <a:lnTo>
                      <a:pt x="332" y="444"/>
                    </a:lnTo>
                    <a:lnTo>
                      <a:pt x="289" y="451"/>
                    </a:lnTo>
                    <a:lnTo>
                      <a:pt x="246" y="444"/>
                    </a:lnTo>
                    <a:lnTo>
                      <a:pt x="208" y="428"/>
                    </a:lnTo>
                    <a:lnTo>
                      <a:pt x="174" y="403"/>
                    </a:lnTo>
                    <a:lnTo>
                      <a:pt x="149" y="372"/>
                    </a:lnTo>
                    <a:lnTo>
                      <a:pt x="133" y="331"/>
                    </a:lnTo>
                    <a:lnTo>
                      <a:pt x="126" y="288"/>
                    </a:lnTo>
                    <a:lnTo>
                      <a:pt x="133" y="245"/>
                    </a:lnTo>
                    <a:lnTo>
                      <a:pt x="149" y="207"/>
                    </a:lnTo>
                    <a:lnTo>
                      <a:pt x="174" y="176"/>
                    </a:lnTo>
                    <a:lnTo>
                      <a:pt x="208" y="151"/>
                    </a:lnTo>
                    <a:lnTo>
                      <a:pt x="246" y="133"/>
                    </a:lnTo>
                    <a:lnTo>
                      <a:pt x="289" y="128"/>
                    </a:lnTo>
                    <a:lnTo>
                      <a:pt x="332" y="133"/>
                    </a:lnTo>
                    <a:lnTo>
                      <a:pt x="372" y="151"/>
                    </a:lnTo>
                    <a:lnTo>
                      <a:pt x="417" y="124"/>
                    </a:lnTo>
                    <a:lnTo>
                      <a:pt x="379" y="101"/>
                    </a:lnTo>
                    <a:lnTo>
                      <a:pt x="336" y="85"/>
                    </a:lnTo>
                    <a:lnTo>
                      <a:pt x="289" y="81"/>
                    </a:lnTo>
                    <a:lnTo>
                      <a:pt x="241" y="85"/>
                    </a:lnTo>
                    <a:lnTo>
                      <a:pt x="196" y="101"/>
                    </a:lnTo>
                    <a:lnTo>
                      <a:pt x="158" y="126"/>
                    </a:lnTo>
                    <a:lnTo>
                      <a:pt x="124" y="157"/>
                    </a:lnTo>
                    <a:lnTo>
                      <a:pt x="99" y="198"/>
                    </a:lnTo>
                    <a:lnTo>
                      <a:pt x="84" y="241"/>
                    </a:lnTo>
                    <a:lnTo>
                      <a:pt x="79" y="288"/>
                    </a:lnTo>
                    <a:lnTo>
                      <a:pt x="84" y="338"/>
                    </a:lnTo>
                    <a:lnTo>
                      <a:pt x="99" y="381"/>
                    </a:lnTo>
                    <a:lnTo>
                      <a:pt x="124" y="421"/>
                    </a:lnTo>
                    <a:lnTo>
                      <a:pt x="158" y="453"/>
                    </a:lnTo>
                    <a:lnTo>
                      <a:pt x="196" y="478"/>
                    </a:lnTo>
                    <a:lnTo>
                      <a:pt x="241" y="493"/>
                    </a:lnTo>
                    <a:lnTo>
                      <a:pt x="289" y="498"/>
                    </a:lnTo>
                    <a:lnTo>
                      <a:pt x="336" y="493"/>
                    </a:lnTo>
                    <a:lnTo>
                      <a:pt x="381" y="478"/>
                    </a:lnTo>
                    <a:lnTo>
                      <a:pt x="419" y="453"/>
                    </a:lnTo>
                    <a:lnTo>
                      <a:pt x="451" y="421"/>
                    </a:lnTo>
                    <a:lnTo>
                      <a:pt x="476" y="381"/>
                    </a:lnTo>
                    <a:lnTo>
                      <a:pt x="492" y="338"/>
                    </a:lnTo>
                    <a:lnTo>
                      <a:pt x="498" y="288"/>
                    </a:lnTo>
                    <a:lnTo>
                      <a:pt x="496" y="257"/>
                    </a:lnTo>
                    <a:lnTo>
                      <a:pt x="489" y="227"/>
                    </a:lnTo>
                    <a:lnTo>
                      <a:pt x="446" y="259"/>
                    </a:lnTo>
                    <a:lnTo>
                      <a:pt x="449" y="272"/>
                    </a:lnTo>
                    <a:lnTo>
                      <a:pt x="451" y="288"/>
                    </a:lnTo>
                    <a:close/>
                    <a:moveTo>
                      <a:pt x="571" y="225"/>
                    </a:moveTo>
                    <a:lnTo>
                      <a:pt x="543" y="225"/>
                    </a:lnTo>
                    <a:lnTo>
                      <a:pt x="521" y="221"/>
                    </a:lnTo>
                    <a:lnTo>
                      <a:pt x="528" y="254"/>
                    </a:lnTo>
                    <a:lnTo>
                      <a:pt x="530" y="288"/>
                    </a:lnTo>
                    <a:lnTo>
                      <a:pt x="525" y="338"/>
                    </a:lnTo>
                    <a:lnTo>
                      <a:pt x="510" y="383"/>
                    </a:lnTo>
                    <a:lnTo>
                      <a:pt x="489" y="424"/>
                    </a:lnTo>
                    <a:lnTo>
                      <a:pt x="460" y="460"/>
                    </a:lnTo>
                    <a:lnTo>
                      <a:pt x="424" y="489"/>
                    </a:lnTo>
                    <a:lnTo>
                      <a:pt x="383" y="511"/>
                    </a:lnTo>
                    <a:lnTo>
                      <a:pt x="336" y="525"/>
                    </a:lnTo>
                    <a:lnTo>
                      <a:pt x="289" y="529"/>
                    </a:lnTo>
                    <a:lnTo>
                      <a:pt x="239" y="525"/>
                    </a:lnTo>
                    <a:lnTo>
                      <a:pt x="194" y="511"/>
                    </a:lnTo>
                    <a:lnTo>
                      <a:pt x="153" y="489"/>
                    </a:lnTo>
                    <a:lnTo>
                      <a:pt x="117" y="460"/>
                    </a:lnTo>
                    <a:lnTo>
                      <a:pt x="88" y="424"/>
                    </a:lnTo>
                    <a:lnTo>
                      <a:pt x="65" y="383"/>
                    </a:lnTo>
                    <a:lnTo>
                      <a:pt x="52" y="338"/>
                    </a:lnTo>
                    <a:lnTo>
                      <a:pt x="47" y="288"/>
                    </a:lnTo>
                    <a:lnTo>
                      <a:pt x="52" y="241"/>
                    </a:lnTo>
                    <a:lnTo>
                      <a:pt x="65" y="196"/>
                    </a:lnTo>
                    <a:lnTo>
                      <a:pt x="88" y="155"/>
                    </a:lnTo>
                    <a:lnTo>
                      <a:pt x="117" y="119"/>
                    </a:lnTo>
                    <a:lnTo>
                      <a:pt x="153" y="90"/>
                    </a:lnTo>
                    <a:lnTo>
                      <a:pt x="194" y="67"/>
                    </a:lnTo>
                    <a:lnTo>
                      <a:pt x="239" y="54"/>
                    </a:lnTo>
                    <a:lnTo>
                      <a:pt x="289" y="47"/>
                    </a:lnTo>
                    <a:lnTo>
                      <a:pt x="334" y="52"/>
                    </a:lnTo>
                    <a:lnTo>
                      <a:pt x="374" y="65"/>
                    </a:lnTo>
                    <a:lnTo>
                      <a:pt x="413" y="83"/>
                    </a:lnTo>
                    <a:lnTo>
                      <a:pt x="446" y="108"/>
                    </a:lnTo>
                    <a:lnTo>
                      <a:pt x="446" y="106"/>
                    </a:lnTo>
                    <a:lnTo>
                      <a:pt x="460" y="56"/>
                    </a:lnTo>
                    <a:lnTo>
                      <a:pt x="408" y="27"/>
                    </a:lnTo>
                    <a:lnTo>
                      <a:pt x="352" y="6"/>
                    </a:lnTo>
                    <a:lnTo>
                      <a:pt x="289" y="0"/>
                    </a:lnTo>
                    <a:lnTo>
                      <a:pt x="230" y="6"/>
                    </a:lnTo>
                    <a:lnTo>
                      <a:pt x="176" y="22"/>
                    </a:lnTo>
                    <a:lnTo>
                      <a:pt x="126" y="49"/>
                    </a:lnTo>
                    <a:lnTo>
                      <a:pt x="84" y="85"/>
                    </a:lnTo>
                    <a:lnTo>
                      <a:pt x="50" y="128"/>
                    </a:lnTo>
                    <a:lnTo>
                      <a:pt x="23" y="178"/>
                    </a:lnTo>
                    <a:lnTo>
                      <a:pt x="5" y="232"/>
                    </a:lnTo>
                    <a:lnTo>
                      <a:pt x="0" y="288"/>
                    </a:lnTo>
                    <a:lnTo>
                      <a:pt x="5" y="347"/>
                    </a:lnTo>
                    <a:lnTo>
                      <a:pt x="23" y="401"/>
                    </a:lnTo>
                    <a:lnTo>
                      <a:pt x="50" y="451"/>
                    </a:lnTo>
                    <a:lnTo>
                      <a:pt x="84" y="493"/>
                    </a:lnTo>
                    <a:lnTo>
                      <a:pt x="126" y="529"/>
                    </a:lnTo>
                    <a:lnTo>
                      <a:pt x="176" y="557"/>
                    </a:lnTo>
                    <a:lnTo>
                      <a:pt x="230" y="572"/>
                    </a:lnTo>
                    <a:lnTo>
                      <a:pt x="289" y="579"/>
                    </a:lnTo>
                    <a:lnTo>
                      <a:pt x="347" y="572"/>
                    </a:lnTo>
                    <a:lnTo>
                      <a:pt x="401" y="557"/>
                    </a:lnTo>
                    <a:lnTo>
                      <a:pt x="451" y="529"/>
                    </a:lnTo>
                    <a:lnTo>
                      <a:pt x="494" y="493"/>
                    </a:lnTo>
                    <a:lnTo>
                      <a:pt x="528" y="451"/>
                    </a:lnTo>
                    <a:lnTo>
                      <a:pt x="555" y="401"/>
                    </a:lnTo>
                    <a:lnTo>
                      <a:pt x="573" y="347"/>
                    </a:lnTo>
                    <a:lnTo>
                      <a:pt x="577" y="288"/>
                    </a:lnTo>
                    <a:lnTo>
                      <a:pt x="575" y="257"/>
                    </a:lnTo>
                    <a:lnTo>
                      <a:pt x="571" y="225"/>
                    </a:lnTo>
                    <a:close/>
                    <a:moveTo>
                      <a:pt x="253" y="288"/>
                    </a:moveTo>
                    <a:lnTo>
                      <a:pt x="257" y="309"/>
                    </a:lnTo>
                    <a:lnTo>
                      <a:pt x="271" y="320"/>
                    </a:lnTo>
                    <a:lnTo>
                      <a:pt x="289" y="327"/>
                    </a:lnTo>
                    <a:lnTo>
                      <a:pt x="307" y="320"/>
                    </a:lnTo>
                    <a:lnTo>
                      <a:pt x="320" y="309"/>
                    </a:lnTo>
                    <a:lnTo>
                      <a:pt x="325" y="288"/>
                    </a:lnTo>
                    <a:lnTo>
                      <a:pt x="320" y="270"/>
                    </a:lnTo>
                    <a:lnTo>
                      <a:pt x="307" y="257"/>
                    </a:lnTo>
                    <a:lnTo>
                      <a:pt x="289" y="252"/>
                    </a:lnTo>
                    <a:lnTo>
                      <a:pt x="271" y="257"/>
                    </a:lnTo>
                    <a:lnTo>
                      <a:pt x="257" y="270"/>
                    </a:lnTo>
                    <a:lnTo>
                      <a:pt x="253" y="2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425"/>
              <p:cNvSpPr>
                <a:spLocks noEditPoints="1"/>
              </p:cNvSpPr>
              <p:nvPr/>
            </p:nvSpPr>
            <p:spPr bwMode="auto">
              <a:xfrm>
                <a:off x="10020930" y="-1965724"/>
                <a:ext cx="407988" cy="368300"/>
              </a:xfrm>
              <a:custGeom>
                <a:avLst/>
                <a:gdLst>
                  <a:gd name="T0" fmla="*/ 235 w 257"/>
                  <a:gd name="T1" fmla="*/ 63 h 232"/>
                  <a:gd name="T2" fmla="*/ 224 w 257"/>
                  <a:gd name="T3" fmla="*/ 54 h 232"/>
                  <a:gd name="T4" fmla="*/ 210 w 257"/>
                  <a:gd name="T5" fmla="*/ 52 h 232"/>
                  <a:gd name="T6" fmla="*/ 190 w 257"/>
                  <a:gd name="T7" fmla="*/ 59 h 232"/>
                  <a:gd name="T8" fmla="*/ 23 w 257"/>
                  <a:gd name="T9" fmla="*/ 154 h 232"/>
                  <a:gd name="T10" fmla="*/ 9 w 257"/>
                  <a:gd name="T11" fmla="*/ 165 h 232"/>
                  <a:gd name="T12" fmla="*/ 0 w 257"/>
                  <a:gd name="T13" fmla="*/ 181 h 232"/>
                  <a:gd name="T14" fmla="*/ 0 w 257"/>
                  <a:gd name="T15" fmla="*/ 196 h 232"/>
                  <a:gd name="T16" fmla="*/ 7 w 257"/>
                  <a:gd name="T17" fmla="*/ 214 h 232"/>
                  <a:gd name="T18" fmla="*/ 21 w 257"/>
                  <a:gd name="T19" fmla="*/ 226 h 232"/>
                  <a:gd name="T20" fmla="*/ 36 w 257"/>
                  <a:gd name="T21" fmla="*/ 232 h 232"/>
                  <a:gd name="T22" fmla="*/ 52 w 257"/>
                  <a:gd name="T23" fmla="*/ 230 h 232"/>
                  <a:gd name="T24" fmla="*/ 68 w 257"/>
                  <a:gd name="T25" fmla="*/ 223 h 232"/>
                  <a:gd name="T26" fmla="*/ 221 w 257"/>
                  <a:gd name="T27" fmla="*/ 106 h 232"/>
                  <a:gd name="T28" fmla="*/ 235 w 257"/>
                  <a:gd name="T29" fmla="*/ 90 h 232"/>
                  <a:gd name="T30" fmla="*/ 237 w 257"/>
                  <a:gd name="T31" fmla="*/ 75 h 232"/>
                  <a:gd name="T32" fmla="*/ 235 w 257"/>
                  <a:gd name="T33" fmla="*/ 63 h 232"/>
                  <a:gd name="T34" fmla="*/ 167 w 257"/>
                  <a:gd name="T35" fmla="*/ 0 h 232"/>
                  <a:gd name="T36" fmla="*/ 154 w 257"/>
                  <a:gd name="T37" fmla="*/ 0 h 232"/>
                  <a:gd name="T38" fmla="*/ 145 w 257"/>
                  <a:gd name="T39" fmla="*/ 11 h 232"/>
                  <a:gd name="T40" fmla="*/ 133 w 257"/>
                  <a:gd name="T41" fmla="*/ 30 h 232"/>
                  <a:gd name="T42" fmla="*/ 127 w 257"/>
                  <a:gd name="T43" fmla="*/ 50 h 232"/>
                  <a:gd name="T44" fmla="*/ 122 w 257"/>
                  <a:gd name="T45" fmla="*/ 68 h 232"/>
                  <a:gd name="T46" fmla="*/ 118 w 257"/>
                  <a:gd name="T47" fmla="*/ 84 h 232"/>
                  <a:gd name="T48" fmla="*/ 118 w 257"/>
                  <a:gd name="T49" fmla="*/ 88 h 232"/>
                  <a:gd name="T50" fmla="*/ 192 w 257"/>
                  <a:gd name="T51" fmla="*/ 45 h 232"/>
                  <a:gd name="T52" fmla="*/ 190 w 257"/>
                  <a:gd name="T53" fmla="*/ 39 h 232"/>
                  <a:gd name="T54" fmla="*/ 187 w 257"/>
                  <a:gd name="T55" fmla="*/ 25 h 232"/>
                  <a:gd name="T56" fmla="*/ 181 w 257"/>
                  <a:gd name="T57" fmla="*/ 9 h 232"/>
                  <a:gd name="T58" fmla="*/ 167 w 257"/>
                  <a:gd name="T59" fmla="*/ 0 h 232"/>
                  <a:gd name="T60" fmla="*/ 226 w 257"/>
                  <a:gd name="T61" fmla="*/ 122 h 232"/>
                  <a:gd name="T62" fmla="*/ 156 w 257"/>
                  <a:gd name="T63" fmla="*/ 172 h 232"/>
                  <a:gd name="T64" fmla="*/ 160 w 257"/>
                  <a:gd name="T65" fmla="*/ 174 h 232"/>
                  <a:gd name="T66" fmla="*/ 172 w 257"/>
                  <a:gd name="T67" fmla="*/ 176 h 232"/>
                  <a:gd name="T68" fmla="*/ 187 w 257"/>
                  <a:gd name="T69" fmla="*/ 178 h 232"/>
                  <a:gd name="T70" fmla="*/ 205 w 257"/>
                  <a:gd name="T71" fmla="*/ 181 h 232"/>
                  <a:gd name="T72" fmla="*/ 226 w 257"/>
                  <a:gd name="T73" fmla="*/ 181 h 232"/>
                  <a:gd name="T74" fmla="*/ 242 w 257"/>
                  <a:gd name="T75" fmla="*/ 178 h 232"/>
                  <a:gd name="T76" fmla="*/ 253 w 257"/>
                  <a:gd name="T77" fmla="*/ 172 h 232"/>
                  <a:gd name="T78" fmla="*/ 257 w 257"/>
                  <a:gd name="T79" fmla="*/ 163 h 232"/>
                  <a:gd name="T80" fmla="*/ 255 w 257"/>
                  <a:gd name="T81" fmla="*/ 149 h 232"/>
                  <a:gd name="T82" fmla="*/ 246 w 257"/>
                  <a:gd name="T83" fmla="*/ 138 h 232"/>
                  <a:gd name="T84" fmla="*/ 237 w 257"/>
                  <a:gd name="T85" fmla="*/ 129 h 232"/>
                  <a:gd name="T86" fmla="*/ 228 w 257"/>
                  <a:gd name="T87" fmla="*/ 124 h 232"/>
                  <a:gd name="T88" fmla="*/ 226 w 257"/>
                  <a:gd name="T89" fmla="*/ 1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7" h="232">
                    <a:moveTo>
                      <a:pt x="235" y="63"/>
                    </a:moveTo>
                    <a:lnTo>
                      <a:pt x="224" y="54"/>
                    </a:lnTo>
                    <a:lnTo>
                      <a:pt x="210" y="52"/>
                    </a:lnTo>
                    <a:lnTo>
                      <a:pt x="190" y="59"/>
                    </a:lnTo>
                    <a:lnTo>
                      <a:pt x="23" y="154"/>
                    </a:lnTo>
                    <a:lnTo>
                      <a:pt x="9" y="165"/>
                    </a:lnTo>
                    <a:lnTo>
                      <a:pt x="0" y="181"/>
                    </a:lnTo>
                    <a:lnTo>
                      <a:pt x="0" y="196"/>
                    </a:lnTo>
                    <a:lnTo>
                      <a:pt x="7" y="214"/>
                    </a:lnTo>
                    <a:lnTo>
                      <a:pt x="21" y="226"/>
                    </a:lnTo>
                    <a:lnTo>
                      <a:pt x="36" y="232"/>
                    </a:lnTo>
                    <a:lnTo>
                      <a:pt x="52" y="230"/>
                    </a:lnTo>
                    <a:lnTo>
                      <a:pt x="68" y="223"/>
                    </a:lnTo>
                    <a:lnTo>
                      <a:pt x="221" y="106"/>
                    </a:lnTo>
                    <a:lnTo>
                      <a:pt x="235" y="90"/>
                    </a:lnTo>
                    <a:lnTo>
                      <a:pt x="237" y="75"/>
                    </a:lnTo>
                    <a:lnTo>
                      <a:pt x="235" y="63"/>
                    </a:lnTo>
                    <a:close/>
                    <a:moveTo>
                      <a:pt x="167" y="0"/>
                    </a:moveTo>
                    <a:lnTo>
                      <a:pt x="154" y="0"/>
                    </a:lnTo>
                    <a:lnTo>
                      <a:pt x="145" y="11"/>
                    </a:lnTo>
                    <a:lnTo>
                      <a:pt x="133" y="30"/>
                    </a:lnTo>
                    <a:lnTo>
                      <a:pt x="127" y="50"/>
                    </a:lnTo>
                    <a:lnTo>
                      <a:pt x="122" y="68"/>
                    </a:lnTo>
                    <a:lnTo>
                      <a:pt x="118" y="84"/>
                    </a:lnTo>
                    <a:lnTo>
                      <a:pt x="118" y="88"/>
                    </a:lnTo>
                    <a:lnTo>
                      <a:pt x="192" y="45"/>
                    </a:lnTo>
                    <a:lnTo>
                      <a:pt x="190" y="39"/>
                    </a:lnTo>
                    <a:lnTo>
                      <a:pt x="187" y="25"/>
                    </a:lnTo>
                    <a:lnTo>
                      <a:pt x="181" y="9"/>
                    </a:lnTo>
                    <a:lnTo>
                      <a:pt x="167" y="0"/>
                    </a:lnTo>
                    <a:close/>
                    <a:moveTo>
                      <a:pt x="226" y="122"/>
                    </a:moveTo>
                    <a:lnTo>
                      <a:pt x="156" y="172"/>
                    </a:lnTo>
                    <a:lnTo>
                      <a:pt x="160" y="174"/>
                    </a:lnTo>
                    <a:lnTo>
                      <a:pt x="172" y="176"/>
                    </a:lnTo>
                    <a:lnTo>
                      <a:pt x="187" y="178"/>
                    </a:lnTo>
                    <a:lnTo>
                      <a:pt x="205" y="181"/>
                    </a:lnTo>
                    <a:lnTo>
                      <a:pt x="226" y="181"/>
                    </a:lnTo>
                    <a:lnTo>
                      <a:pt x="242" y="178"/>
                    </a:lnTo>
                    <a:lnTo>
                      <a:pt x="253" y="172"/>
                    </a:lnTo>
                    <a:lnTo>
                      <a:pt x="257" y="163"/>
                    </a:lnTo>
                    <a:lnTo>
                      <a:pt x="255" y="149"/>
                    </a:lnTo>
                    <a:lnTo>
                      <a:pt x="246" y="138"/>
                    </a:lnTo>
                    <a:lnTo>
                      <a:pt x="237" y="129"/>
                    </a:lnTo>
                    <a:lnTo>
                      <a:pt x="228" y="124"/>
                    </a:lnTo>
                    <a:lnTo>
                      <a:pt x="226" y="1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426"/>
              <p:cNvSpPr>
                <a:spLocks/>
              </p:cNvSpPr>
              <p:nvPr/>
            </p:nvSpPr>
            <p:spPr bwMode="auto">
              <a:xfrm>
                <a:off x="9974264" y="-1327150"/>
                <a:ext cx="146050" cy="114300"/>
              </a:xfrm>
              <a:custGeom>
                <a:avLst/>
                <a:gdLst>
                  <a:gd name="T0" fmla="*/ 18 w 92"/>
                  <a:gd name="T1" fmla="*/ 70 h 72"/>
                  <a:gd name="T2" fmla="*/ 13 w 92"/>
                  <a:gd name="T3" fmla="*/ 72 h 72"/>
                  <a:gd name="T4" fmla="*/ 9 w 92"/>
                  <a:gd name="T5" fmla="*/ 72 h 72"/>
                  <a:gd name="T6" fmla="*/ 4 w 92"/>
                  <a:gd name="T7" fmla="*/ 70 h 72"/>
                  <a:gd name="T8" fmla="*/ 0 w 92"/>
                  <a:gd name="T9" fmla="*/ 67 h 72"/>
                  <a:gd name="T10" fmla="*/ 0 w 92"/>
                  <a:gd name="T11" fmla="*/ 63 h 72"/>
                  <a:gd name="T12" fmla="*/ 0 w 92"/>
                  <a:gd name="T13" fmla="*/ 58 h 72"/>
                  <a:gd name="T14" fmla="*/ 0 w 92"/>
                  <a:gd name="T15" fmla="*/ 54 h 72"/>
                  <a:gd name="T16" fmla="*/ 4 w 92"/>
                  <a:gd name="T17" fmla="*/ 49 h 72"/>
                  <a:gd name="T18" fmla="*/ 72 w 92"/>
                  <a:gd name="T19" fmla="*/ 2 h 72"/>
                  <a:gd name="T20" fmla="*/ 77 w 92"/>
                  <a:gd name="T21" fmla="*/ 0 h 72"/>
                  <a:gd name="T22" fmla="*/ 81 w 92"/>
                  <a:gd name="T23" fmla="*/ 0 h 72"/>
                  <a:gd name="T24" fmla="*/ 86 w 92"/>
                  <a:gd name="T25" fmla="*/ 2 h 72"/>
                  <a:gd name="T26" fmla="*/ 90 w 92"/>
                  <a:gd name="T27" fmla="*/ 4 h 72"/>
                  <a:gd name="T28" fmla="*/ 92 w 92"/>
                  <a:gd name="T29" fmla="*/ 9 h 72"/>
                  <a:gd name="T30" fmla="*/ 92 w 92"/>
                  <a:gd name="T31" fmla="*/ 13 h 72"/>
                  <a:gd name="T32" fmla="*/ 90 w 92"/>
                  <a:gd name="T33" fmla="*/ 18 h 72"/>
                  <a:gd name="T34" fmla="*/ 86 w 92"/>
                  <a:gd name="T35" fmla="*/ 22 h 72"/>
                  <a:gd name="T36" fmla="*/ 18 w 92"/>
                  <a:gd name="T37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72">
                    <a:moveTo>
                      <a:pt x="18" y="70"/>
                    </a:moveTo>
                    <a:lnTo>
                      <a:pt x="13" y="72"/>
                    </a:lnTo>
                    <a:lnTo>
                      <a:pt x="9" y="72"/>
                    </a:lnTo>
                    <a:lnTo>
                      <a:pt x="4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4" y="49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2"/>
                    </a:lnTo>
                    <a:lnTo>
                      <a:pt x="90" y="4"/>
                    </a:lnTo>
                    <a:lnTo>
                      <a:pt x="92" y="9"/>
                    </a:lnTo>
                    <a:lnTo>
                      <a:pt x="92" y="13"/>
                    </a:lnTo>
                    <a:lnTo>
                      <a:pt x="90" y="18"/>
                    </a:lnTo>
                    <a:lnTo>
                      <a:pt x="86" y="22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ep 31"/>
          <p:cNvGrpSpPr/>
          <p:nvPr/>
        </p:nvGrpSpPr>
        <p:grpSpPr>
          <a:xfrm>
            <a:off x="2417869" y="1895459"/>
            <a:ext cx="1495809" cy="3145341"/>
            <a:chOff x="3263712" y="2524886"/>
            <a:chExt cx="2690283" cy="4051085"/>
          </a:xfrm>
        </p:grpSpPr>
        <p:sp>
          <p:nvSpPr>
            <p:cNvPr id="33" name="Rechthoek 32"/>
            <p:cNvSpPr/>
            <p:nvPr/>
          </p:nvSpPr>
          <p:spPr>
            <a:xfrm>
              <a:off x="3263712" y="2524886"/>
              <a:ext cx="2690283" cy="4051085"/>
            </a:xfrm>
            <a:prstGeom prst="rect">
              <a:avLst/>
            </a:prstGeom>
            <a:solidFill>
              <a:srgbClr val="7464AB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Creatieve Industrie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189367" y="3577706"/>
              <a:ext cx="859072" cy="708358"/>
            </a:xfrm>
            <a:custGeom>
              <a:avLst/>
              <a:gdLst>
                <a:gd name="T0" fmla="*/ 288 w 483"/>
                <a:gd name="T1" fmla="*/ 605 h 639"/>
                <a:gd name="T2" fmla="*/ 270 w 483"/>
                <a:gd name="T3" fmla="*/ 630 h 639"/>
                <a:gd name="T4" fmla="*/ 242 w 483"/>
                <a:gd name="T5" fmla="*/ 639 h 639"/>
                <a:gd name="T6" fmla="*/ 207 w 483"/>
                <a:gd name="T7" fmla="*/ 625 h 639"/>
                <a:gd name="T8" fmla="*/ 192 w 483"/>
                <a:gd name="T9" fmla="*/ 593 h 639"/>
                <a:gd name="T10" fmla="*/ 318 w 483"/>
                <a:gd name="T11" fmla="*/ 555 h 639"/>
                <a:gd name="T12" fmla="*/ 334 w 483"/>
                <a:gd name="T13" fmla="*/ 568 h 639"/>
                <a:gd name="T14" fmla="*/ 334 w 483"/>
                <a:gd name="T15" fmla="*/ 588 h 639"/>
                <a:gd name="T16" fmla="*/ 318 w 483"/>
                <a:gd name="T17" fmla="*/ 596 h 639"/>
                <a:gd name="T18" fmla="*/ 159 w 483"/>
                <a:gd name="T19" fmla="*/ 574 h 639"/>
                <a:gd name="T20" fmla="*/ 148 w 483"/>
                <a:gd name="T21" fmla="*/ 555 h 639"/>
                <a:gd name="T22" fmla="*/ 159 w 483"/>
                <a:gd name="T23" fmla="*/ 538 h 639"/>
                <a:gd name="T24" fmla="*/ 169 w 483"/>
                <a:gd name="T25" fmla="*/ 478 h 639"/>
                <a:gd name="T26" fmla="*/ 327 w 483"/>
                <a:gd name="T27" fmla="*/ 500 h 639"/>
                <a:gd name="T28" fmla="*/ 338 w 483"/>
                <a:gd name="T29" fmla="*/ 519 h 639"/>
                <a:gd name="T30" fmla="*/ 327 w 483"/>
                <a:gd name="T31" fmla="*/ 536 h 639"/>
                <a:gd name="T32" fmla="*/ 169 w 483"/>
                <a:gd name="T33" fmla="*/ 518 h 639"/>
                <a:gd name="T34" fmla="*/ 152 w 483"/>
                <a:gd name="T35" fmla="*/ 506 h 639"/>
                <a:gd name="T36" fmla="*/ 152 w 483"/>
                <a:gd name="T37" fmla="*/ 486 h 639"/>
                <a:gd name="T38" fmla="*/ 169 w 483"/>
                <a:gd name="T39" fmla="*/ 478 h 639"/>
                <a:gd name="T40" fmla="*/ 273 w 483"/>
                <a:gd name="T41" fmla="*/ 134 h 639"/>
                <a:gd name="T42" fmla="*/ 326 w 483"/>
                <a:gd name="T43" fmla="*/ 155 h 639"/>
                <a:gd name="T44" fmla="*/ 365 w 483"/>
                <a:gd name="T45" fmla="*/ 190 h 639"/>
                <a:gd name="T46" fmla="*/ 388 w 483"/>
                <a:gd name="T47" fmla="*/ 238 h 639"/>
                <a:gd name="T48" fmla="*/ 388 w 483"/>
                <a:gd name="T49" fmla="*/ 289 h 639"/>
                <a:gd name="T50" fmla="*/ 370 w 483"/>
                <a:gd name="T51" fmla="*/ 331 h 639"/>
                <a:gd name="T52" fmla="*/ 343 w 483"/>
                <a:gd name="T53" fmla="*/ 369 h 639"/>
                <a:gd name="T54" fmla="*/ 319 w 483"/>
                <a:gd name="T55" fmla="*/ 409 h 639"/>
                <a:gd name="T56" fmla="*/ 307 w 483"/>
                <a:gd name="T57" fmla="*/ 455 h 639"/>
                <a:gd name="T58" fmla="*/ 175 w 483"/>
                <a:gd name="T59" fmla="*/ 431 h 639"/>
                <a:gd name="T60" fmla="*/ 156 w 483"/>
                <a:gd name="T61" fmla="*/ 388 h 639"/>
                <a:gd name="T62" fmla="*/ 130 w 483"/>
                <a:gd name="T63" fmla="*/ 350 h 639"/>
                <a:gd name="T64" fmla="*/ 106 w 483"/>
                <a:gd name="T65" fmla="*/ 311 h 639"/>
                <a:gd name="T66" fmla="*/ 97 w 483"/>
                <a:gd name="T67" fmla="*/ 265 h 639"/>
                <a:gd name="T68" fmla="*/ 109 w 483"/>
                <a:gd name="T69" fmla="*/ 213 h 639"/>
                <a:gd name="T70" fmla="*/ 140 w 483"/>
                <a:gd name="T71" fmla="*/ 170 h 639"/>
                <a:gd name="T72" fmla="*/ 186 w 483"/>
                <a:gd name="T73" fmla="*/ 141 h 639"/>
                <a:gd name="T74" fmla="*/ 244 w 483"/>
                <a:gd name="T75" fmla="*/ 131 h 639"/>
                <a:gd name="T76" fmla="*/ 483 w 483"/>
                <a:gd name="T77" fmla="*/ 152 h 639"/>
                <a:gd name="T78" fmla="*/ 401 w 483"/>
                <a:gd name="T79" fmla="*/ 159 h 639"/>
                <a:gd name="T80" fmla="*/ 17 w 483"/>
                <a:gd name="T81" fmla="*/ 118 h 639"/>
                <a:gd name="T82" fmla="*/ 65 w 483"/>
                <a:gd name="T83" fmla="*/ 185 h 639"/>
                <a:gd name="T84" fmla="*/ 17 w 483"/>
                <a:gd name="T85" fmla="*/ 118 h 639"/>
                <a:gd name="T86" fmla="*/ 393 w 483"/>
                <a:gd name="T87" fmla="*/ 46 h 639"/>
                <a:gd name="T88" fmla="*/ 325 w 483"/>
                <a:gd name="T89" fmla="*/ 94 h 639"/>
                <a:gd name="T90" fmla="*/ 123 w 483"/>
                <a:gd name="T91" fmla="*/ 26 h 639"/>
                <a:gd name="T92" fmla="*/ 130 w 483"/>
                <a:gd name="T93" fmla="*/ 108 h 639"/>
                <a:gd name="T94" fmla="*/ 123 w 483"/>
                <a:gd name="T95" fmla="*/ 26 h 639"/>
                <a:gd name="T96" fmla="*/ 261 w 483"/>
                <a:gd name="T97" fmla="*/ 0 h 639"/>
                <a:gd name="T98" fmla="*/ 225 w 483"/>
                <a:gd name="T99" fmla="*/ 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3" h="639">
                  <a:moveTo>
                    <a:pt x="192" y="593"/>
                  </a:moveTo>
                  <a:lnTo>
                    <a:pt x="288" y="605"/>
                  </a:lnTo>
                  <a:lnTo>
                    <a:pt x="281" y="619"/>
                  </a:lnTo>
                  <a:lnTo>
                    <a:pt x="270" y="630"/>
                  </a:lnTo>
                  <a:lnTo>
                    <a:pt x="257" y="637"/>
                  </a:lnTo>
                  <a:lnTo>
                    <a:pt x="242" y="639"/>
                  </a:lnTo>
                  <a:lnTo>
                    <a:pt x="223" y="635"/>
                  </a:lnTo>
                  <a:lnTo>
                    <a:pt x="207" y="625"/>
                  </a:lnTo>
                  <a:lnTo>
                    <a:pt x="197" y="611"/>
                  </a:lnTo>
                  <a:lnTo>
                    <a:pt x="192" y="593"/>
                  </a:lnTo>
                  <a:close/>
                  <a:moveTo>
                    <a:pt x="169" y="537"/>
                  </a:moveTo>
                  <a:lnTo>
                    <a:pt x="318" y="555"/>
                  </a:lnTo>
                  <a:lnTo>
                    <a:pt x="327" y="559"/>
                  </a:lnTo>
                  <a:lnTo>
                    <a:pt x="334" y="568"/>
                  </a:lnTo>
                  <a:lnTo>
                    <a:pt x="338" y="578"/>
                  </a:lnTo>
                  <a:lnTo>
                    <a:pt x="334" y="588"/>
                  </a:lnTo>
                  <a:lnTo>
                    <a:pt x="327" y="595"/>
                  </a:lnTo>
                  <a:lnTo>
                    <a:pt x="318" y="596"/>
                  </a:lnTo>
                  <a:lnTo>
                    <a:pt x="169" y="577"/>
                  </a:lnTo>
                  <a:lnTo>
                    <a:pt x="159" y="574"/>
                  </a:lnTo>
                  <a:lnTo>
                    <a:pt x="152" y="565"/>
                  </a:lnTo>
                  <a:lnTo>
                    <a:pt x="148" y="555"/>
                  </a:lnTo>
                  <a:lnTo>
                    <a:pt x="152" y="544"/>
                  </a:lnTo>
                  <a:lnTo>
                    <a:pt x="159" y="538"/>
                  </a:lnTo>
                  <a:lnTo>
                    <a:pt x="169" y="537"/>
                  </a:lnTo>
                  <a:close/>
                  <a:moveTo>
                    <a:pt x="169" y="478"/>
                  </a:moveTo>
                  <a:lnTo>
                    <a:pt x="318" y="497"/>
                  </a:lnTo>
                  <a:lnTo>
                    <a:pt x="327" y="500"/>
                  </a:lnTo>
                  <a:lnTo>
                    <a:pt x="334" y="508"/>
                  </a:lnTo>
                  <a:lnTo>
                    <a:pt x="338" y="519"/>
                  </a:lnTo>
                  <a:lnTo>
                    <a:pt x="334" y="529"/>
                  </a:lnTo>
                  <a:lnTo>
                    <a:pt x="327" y="536"/>
                  </a:lnTo>
                  <a:lnTo>
                    <a:pt x="318" y="537"/>
                  </a:lnTo>
                  <a:lnTo>
                    <a:pt x="169" y="518"/>
                  </a:lnTo>
                  <a:lnTo>
                    <a:pt x="159" y="514"/>
                  </a:lnTo>
                  <a:lnTo>
                    <a:pt x="152" y="506"/>
                  </a:lnTo>
                  <a:lnTo>
                    <a:pt x="148" y="495"/>
                  </a:lnTo>
                  <a:lnTo>
                    <a:pt x="152" y="486"/>
                  </a:lnTo>
                  <a:lnTo>
                    <a:pt x="159" y="479"/>
                  </a:lnTo>
                  <a:lnTo>
                    <a:pt x="169" y="478"/>
                  </a:lnTo>
                  <a:close/>
                  <a:moveTo>
                    <a:pt x="244" y="131"/>
                  </a:moveTo>
                  <a:lnTo>
                    <a:pt x="273" y="134"/>
                  </a:lnTo>
                  <a:lnTo>
                    <a:pt x="301" y="141"/>
                  </a:lnTo>
                  <a:lnTo>
                    <a:pt x="326" y="155"/>
                  </a:lnTo>
                  <a:lnTo>
                    <a:pt x="348" y="170"/>
                  </a:lnTo>
                  <a:lnTo>
                    <a:pt x="365" y="190"/>
                  </a:lnTo>
                  <a:lnTo>
                    <a:pt x="378" y="213"/>
                  </a:lnTo>
                  <a:lnTo>
                    <a:pt x="388" y="238"/>
                  </a:lnTo>
                  <a:lnTo>
                    <a:pt x="390" y="265"/>
                  </a:lnTo>
                  <a:lnTo>
                    <a:pt x="388" y="289"/>
                  </a:lnTo>
                  <a:lnTo>
                    <a:pt x="381" y="311"/>
                  </a:lnTo>
                  <a:lnTo>
                    <a:pt x="370" y="331"/>
                  </a:lnTo>
                  <a:lnTo>
                    <a:pt x="357" y="350"/>
                  </a:lnTo>
                  <a:lnTo>
                    <a:pt x="343" y="369"/>
                  </a:lnTo>
                  <a:lnTo>
                    <a:pt x="330" y="388"/>
                  </a:lnTo>
                  <a:lnTo>
                    <a:pt x="319" y="409"/>
                  </a:lnTo>
                  <a:lnTo>
                    <a:pt x="311" y="431"/>
                  </a:lnTo>
                  <a:lnTo>
                    <a:pt x="307" y="455"/>
                  </a:lnTo>
                  <a:lnTo>
                    <a:pt x="180" y="455"/>
                  </a:lnTo>
                  <a:lnTo>
                    <a:pt x="175" y="431"/>
                  </a:lnTo>
                  <a:lnTo>
                    <a:pt x="168" y="409"/>
                  </a:lnTo>
                  <a:lnTo>
                    <a:pt x="156" y="388"/>
                  </a:lnTo>
                  <a:lnTo>
                    <a:pt x="143" y="369"/>
                  </a:lnTo>
                  <a:lnTo>
                    <a:pt x="130" y="350"/>
                  </a:lnTo>
                  <a:lnTo>
                    <a:pt x="117" y="331"/>
                  </a:lnTo>
                  <a:lnTo>
                    <a:pt x="106" y="311"/>
                  </a:lnTo>
                  <a:lnTo>
                    <a:pt x="99" y="289"/>
                  </a:lnTo>
                  <a:lnTo>
                    <a:pt x="97" y="265"/>
                  </a:lnTo>
                  <a:lnTo>
                    <a:pt x="99" y="238"/>
                  </a:lnTo>
                  <a:lnTo>
                    <a:pt x="109" y="213"/>
                  </a:lnTo>
                  <a:lnTo>
                    <a:pt x="122" y="190"/>
                  </a:lnTo>
                  <a:lnTo>
                    <a:pt x="140" y="170"/>
                  </a:lnTo>
                  <a:lnTo>
                    <a:pt x="161" y="155"/>
                  </a:lnTo>
                  <a:lnTo>
                    <a:pt x="186" y="141"/>
                  </a:lnTo>
                  <a:lnTo>
                    <a:pt x="215" y="134"/>
                  </a:lnTo>
                  <a:lnTo>
                    <a:pt x="244" y="131"/>
                  </a:lnTo>
                  <a:close/>
                  <a:moveTo>
                    <a:pt x="466" y="122"/>
                  </a:moveTo>
                  <a:lnTo>
                    <a:pt x="483" y="152"/>
                  </a:lnTo>
                  <a:lnTo>
                    <a:pt x="419" y="189"/>
                  </a:lnTo>
                  <a:lnTo>
                    <a:pt x="401" y="159"/>
                  </a:lnTo>
                  <a:lnTo>
                    <a:pt x="466" y="122"/>
                  </a:lnTo>
                  <a:close/>
                  <a:moveTo>
                    <a:pt x="17" y="118"/>
                  </a:moveTo>
                  <a:lnTo>
                    <a:pt x="83" y="156"/>
                  </a:lnTo>
                  <a:lnTo>
                    <a:pt x="65" y="185"/>
                  </a:lnTo>
                  <a:lnTo>
                    <a:pt x="0" y="149"/>
                  </a:lnTo>
                  <a:lnTo>
                    <a:pt x="17" y="118"/>
                  </a:lnTo>
                  <a:close/>
                  <a:moveTo>
                    <a:pt x="362" y="29"/>
                  </a:moveTo>
                  <a:lnTo>
                    <a:pt x="393" y="46"/>
                  </a:lnTo>
                  <a:lnTo>
                    <a:pt x="355" y="111"/>
                  </a:lnTo>
                  <a:lnTo>
                    <a:pt x="325" y="94"/>
                  </a:lnTo>
                  <a:lnTo>
                    <a:pt x="362" y="29"/>
                  </a:lnTo>
                  <a:close/>
                  <a:moveTo>
                    <a:pt x="123" y="26"/>
                  </a:moveTo>
                  <a:lnTo>
                    <a:pt x="160" y="92"/>
                  </a:lnTo>
                  <a:lnTo>
                    <a:pt x="130" y="108"/>
                  </a:lnTo>
                  <a:lnTo>
                    <a:pt x="93" y="44"/>
                  </a:lnTo>
                  <a:lnTo>
                    <a:pt x="123" y="26"/>
                  </a:lnTo>
                  <a:close/>
                  <a:moveTo>
                    <a:pt x="225" y="0"/>
                  </a:moveTo>
                  <a:lnTo>
                    <a:pt x="261" y="0"/>
                  </a:lnTo>
                  <a:lnTo>
                    <a:pt x="261" y="75"/>
                  </a:lnTo>
                  <a:lnTo>
                    <a:pt x="225" y="7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8771206" y="1885820"/>
            <a:ext cx="1530082" cy="3145341"/>
            <a:chOff x="266700" y="2375115"/>
            <a:chExt cx="2700851" cy="4051085"/>
          </a:xfrm>
        </p:grpSpPr>
        <p:sp>
          <p:nvSpPr>
            <p:cNvPr id="42" name="Rechthoek 41"/>
            <p:cNvSpPr/>
            <p:nvPr/>
          </p:nvSpPr>
          <p:spPr>
            <a:xfrm>
              <a:off x="266700" y="2375115"/>
              <a:ext cx="2700851" cy="4051085"/>
            </a:xfrm>
            <a:prstGeom prst="rect">
              <a:avLst/>
            </a:prstGeom>
            <a:solidFill>
              <a:srgbClr val="C5CD2D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400" b="1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Groen/Dier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grpSp>
          <p:nvGrpSpPr>
            <p:cNvPr id="43" name="Groep 42"/>
            <p:cNvGrpSpPr>
              <a:grpSpLocks noChangeAspect="1"/>
            </p:cNvGrpSpPr>
            <p:nvPr/>
          </p:nvGrpSpPr>
          <p:grpSpPr>
            <a:xfrm>
              <a:off x="1164302" y="3530838"/>
              <a:ext cx="1033613" cy="668359"/>
              <a:chOff x="9314842" y="-2000649"/>
              <a:chExt cx="1421487" cy="919163"/>
            </a:xfrm>
            <a:solidFill>
              <a:sysClr val="window" lastClr="FFFFFF"/>
            </a:solidFill>
          </p:grpSpPr>
          <p:sp>
            <p:nvSpPr>
              <p:cNvPr id="44" name="Freeform 424"/>
              <p:cNvSpPr>
                <a:spLocks noEditPoints="1"/>
              </p:cNvSpPr>
              <p:nvPr/>
            </p:nvSpPr>
            <p:spPr bwMode="auto">
              <a:xfrm>
                <a:off x="9314842" y="-2000649"/>
                <a:ext cx="1421487" cy="919163"/>
              </a:xfrm>
              <a:custGeom>
                <a:avLst/>
                <a:gdLst>
                  <a:gd name="T0" fmla="*/ 289 w 577"/>
                  <a:gd name="T1" fmla="*/ 162 h 579"/>
                  <a:gd name="T2" fmla="*/ 185 w 577"/>
                  <a:gd name="T3" fmla="*/ 214 h 579"/>
                  <a:gd name="T4" fmla="*/ 167 w 577"/>
                  <a:gd name="T5" fmla="*/ 329 h 579"/>
                  <a:gd name="T6" fmla="*/ 248 w 577"/>
                  <a:gd name="T7" fmla="*/ 410 h 579"/>
                  <a:gd name="T8" fmla="*/ 363 w 577"/>
                  <a:gd name="T9" fmla="*/ 392 h 579"/>
                  <a:gd name="T10" fmla="*/ 417 w 577"/>
                  <a:gd name="T11" fmla="*/ 288 h 579"/>
                  <a:gd name="T12" fmla="*/ 386 w 577"/>
                  <a:gd name="T13" fmla="*/ 275 h 579"/>
                  <a:gd name="T14" fmla="*/ 368 w 577"/>
                  <a:gd name="T15" fmla="*/ 288 h 579"/>
                  <a:gd name="T16" fmla="*/ 320 w 577"/>
                  <a:gd name="T17" fmla="*/ 363 h 579"/>
                  <a:gd name="T18" fmla="*/ 232 w 577"/>
                  <a:gd name="T19" fmla="*/ 345 h 579"/>
                  <a:gd name="T20" fmla="*/ 214 w 577"/>
                  <a:gd name="T21" fmla="*/ 259 h 579"/>
                  <a:gd name="T22" fmla="*/ 289 w 577"/>
                  <a:gd name="T23" fmla="*/ 209 h 579"/>
                  <a:gd name="T24" fmla="*/ 334 w 577"/>
                  <a:gd name="T25" fmla="*/ 209 h 579"/>
                  <a:gd name="T26" fmla="*/ 345 w 577"/>
                  <a:gd name="T27" fmla="*/ 176 h 579"/>
                  <a:gd name="T28" fmla="*/ 428 w 577"/>
                  <a:gd name="T29" fmla="*/ 372 h 579"/>
                  <a:gd name="T30" fmla="*/ 332 w 577"/>
                  <a:gd name="T31" fmla="*/ 444 h 579"/>
                  <a:gd name="T32" fmla="*/ 208 w 577"/>
                  <a:gd name="T33" fmla="*/ 428 h 579"/>
                  <a:gd name="T34" fmla="*/ 133 w 577"/>
                  <a:gd name="T35" fmla="*/ 331 h 579"/>
                  <a:gd name="T36" fmla="*/ 149 w 577"/>
                  <a:gd name="T37" fmla="*/ 207 h 579"/>
                  <a:gd name="T38" fmla="*/ 246 w 577"/>
                  <a:gd name="T39" fmla="*/ 133 h 579"/>
                  <a:gd name="T40" fmla="*/ 372 w 577"/>
                  <a:gd name="T41" fmla="*/ 151 h 579"/>
                  <a:gd name="T42" fmla="*/ 336 w 577"/>
                  <a:gd name="T43" fmla="*/ 85 h 579"/>
                  <a:gd name="T44" fmla="*/ 196 w 577"/>
                  <a:gd name="T45" fmla="*/ 101 h 579"/>
                  <a:gd name="T46" fmla="*/ 99 w 577"/>
                  <a:gd name="T47" fmla="*/ 198 h 579"/>
                  <a:gd name="T48" fmla="*/ 84 w 577"/>
                  <a:gd name="T49" fmla="*/ 338 h 579"/>
                  <a:gd name="T50" fmla="*/ 158 w 577"/>
                  <a:gd name="T51" fmla="*/ 453 h 579"/>
                  <a:gd name="T52" fmla="*/ 289 w 577"/>
                  <a:gd name="T53" fmla="*/ 498 h 579"/>
                  <a:gd name="T54" fmla="*/ 419 w 577"/>
                  <a:gd name="T55" fmla="*/ 453 h 579"/>
                  <a:gd name="T56" fmla="*/ 492 w 577"/>
                  <a:gd name="T57" fmla="*/ 338 h 579"/>
                  <a:gd name="T58" fmla="*/ 489 w 577"/>
                  <a:gd name="T59" fmla="*/ 227 h 579"/>
                  <a:gd name="T60" fmla="*/ 451 w 577"/>
                  <a:gd name="T61" fmla="*/ 288 h 579"/>
                  <a:gd name="T62" fmla="*/ 521 w 577"/>
                  <a:gd name="T63" fmla="*/ 221 h 579"/>
                  <a:gd name="T64" fmla="*/ 525 w 577"/>
                  <a:gd name="T65" fmla="*/ 338 h 579"/>
                  <a:gd name="T66" fmla="*/ 460 w 577"/>
                  <a:gd name="T67" fmla="*/ 460 h 579"/>
                  <a:gd name="T68" fmla="*/ 336 w 577"/>
                  <a:gd name="T69" fmla="*/ 525 h 579"/>
                  <a:gd name="T70" fmla="*/ 194 w 577"/>
                  <a:gd name="T71" fmla="*/ 511 h 579"/>
                  <a:gd name="T72" fmla="*/ 88 w 577"/>
                  <a:gd name="T73" fmla="*/ 424 h 579"/>
                  <a:gd name="T74" fmla="*/ 47 w 577"/>
                  <a:gd name="T75" fmla="*/ 288 h 579"/>
                  <a:gd name="T76" fmla="*/ 88 w 577"/>
                  <a:gd name="T77" fmla="*/ 155 h 579"/>
                  <a:gd name="T78" fmla="*/ 194 w 577"/>
                  <a:gd name="T79" fmla="*/ 67 h 579"/>
                  <a:gd name="T80" fmla="*/ 334 w 577"/>
                  <a:gd name="T81" fmla="*/ 52 h 579"/>
                  <a:gd name="T82" fmla="*/ 446 w 577"/>
                  <a:gd name="T83" fmla="*/ 108 h 579"/>
                  <a:gd name="T84" fmla="*/ 408 w 577"/>
                  <a:gd name="T85" fmla="*/ 27 h 579"/>
                  <a:gd name="T86" fmla="*/ 230 w 577"/>
                  <a:gd name="T87" fmla="*/ 6 h 579"/>
                  <a:gd name="T88" fmla="*/ 84 w 577"/>
                  <a:gd name="T89" fmla="*/ 85 h 579"/>
                  <a:gd name="T90" fmla="*/ 5 w 577"/>
                  <a:gd name="T91" fmla="*/ 232 h 579"/>
                  <a:gd name="T92" fmla="*/ 23 w 577"/>
                  <a:gd name="T93" fmla="*/ 401 h 579"/>
                  <a:gd name="T94" fmla="*/ 126 w 577"/>
                  <a:gd name="T95" fmla="*/ 529 h 579"/>
                  <a:gd name="T96" fmla="*/ 289 w 577"/>
                  <a:gd name="T97" fmla="*/ 579 h 579"/>
                  <a:gd name="T98" fmla="*/ 451 w 577"/>
                  <a:gd name="T99" fmla="*/ 529 h 579"/>
                  <a:gd name="T100" fmla="*/ 555 w 577"/>
                  <a:gd name="T101" fmla="*/ 401 h 579"/>
                  <a:gd name="T102" fmla="*/ 575 w 577"/>
                  <a:gd name="T103" fmla="*/ 257 h 579"/>
                  <a:gd name="T104" fmla="*/ 257 w 577"/>
                  <a:gd name="T105" fmla="*/ 309 h 579"/>
                  <a:gd name="T106" fmla="*/ 307 w 577"/>
                  <a:gd name="T107" fmla="*/ 320 h 579"/>
                  <a:gd name="T108" fmla="*/ 320 w 577"/>
                  <a:gd name="T109" fmla="*/ 270 h 579"/>
                  <a:gd name="T110" fmla="*/ 271 w 577"/>
                  <a:gd name="T111" fmla="*/ 257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7" h="579">
                    <a:moveTo>
                      <a:pt x="345" y="176"/>
                    </a:moveTo>
                    <a:lnTo>
                      <a:pt x="318" y="164"/>
                    </a:lnTo>
                    <a:lnTo>
                      <a:pt x="289" y="162"/>
                    </a:lnTo>
                    <a:lnTo>
                      <a:pt x="248" y="169"/>
                    </a:lnTo>
                    <a:lnTo>
                      <a:pt x="214" y="187"/>
                    </a:lnTo>
                    <a:lnTo>
                      <a:pt x="185" y="214"/>
                    </a:lnTo>
                    <a:lnTo>
                      <a:pt x="167" y="250"/>
                    </a:lnTo>
                    <a:lnTo>
                      <a:pt x="160" y="288"/>
                    </a:lnTo>
                    <a:lnTo>
                      <a:pt x="167" y="329"/>
                    </a:lnTo>
                    <a:lnTo>
                      <a:pt x="185" y="365"/>
                    </a:lnTo>
                    <a:lnTo>
                      <a:pt x="214" y="392"/>
                    </a:lnTo>
                    <a:lnTo>
                      <a:pt x="248" y="410"/>
                    </a:lnTo>
                    <a:lnTo>
                      <a:pt x="289" y="417"/>
                    </a:lnTo>
                    <a:lnTo>
                      <a:pt x="329" y="410"/>
                    </a:lnTo>
                    <a:lnTo>
                      <a:pt x="363" y="392"/>
                    </a:lnTo>
                    <a:lnTo>
                      <a:pt x="392" y="365"/>
                    </a:lnTo>
                    <a:lnTo>
                      <a:pt x="410" y="329"/>
                    </a:lnTo>
                    <a:lnTo>
                      <a:pt x="417" y="288"/>
                    </a:lnTo>
                    <a:lnTo>
                      <a:pt x="415" y="275"/>
                    </a:lnTo>
                    <a:lnTo>
                      <a:pt x="406" y="277"/>
                    </a:lnTo>
                    <a:lnTo>
                      <a:pt x="386" y="275"/>
                    </a:lnTo>
                    <a:lnTo>
                      <a:pt x="365" y="266"/>
                    </a:lnTo>
                    <a:lnTo>
                      <a:pt x="368" y="277"/>
                    </a:lnTo>
                    <a:lnTo>
                      <a:pt x="368" y="288"/>
                    </a:lnTo>
                    <a:lnTo>
                      <a:pt x="361" y="320"/>
                    </a:lnTo>
                    <a:lnTo>
                      <a:pt x="345" y="345"/>
                    </a:lnTo>
                    <a:lnTo>
                      <a:pt x="320" y="363"/>
                    </a:lnTo>
                    <a:lnTo>
                      <a:pt x="289" y="369"/>
                    </a:lnTo>
                    <a:lnTo>
                      <a:pt x="257" y="363"/>
                    </a:lnTo>
                    <a:lnTo>
                      <a:pt x="232" y="345"/>
                    </a:lnTo>
                    <a:lnTo>
                      <a:pt x="214" y="320"/>
                    </a:lnTo>
                    <a:lnTo>
                      <a:pt x="210" y="288"/>
                    </a:lnTo>
                    <a:lnTo>
                      <a:pt x="214" y="259"/>
                    </a:lnTo>
                    <a:lnTo>
                      <a:pt x="232" y="234"/>
                    </a:lnTo>
                    <a:lnTo>
                      <a:pt x="257" y="216"/>
                    </a:lnTo>
                    <a:lnTo>
                      <a:pt x="289" y="209"/>
                    </a:lnTo>
                    <a:lnTo>
                      <a:pt x="313" y="214"/>
                    </a:lnTo>
                    <a:lnTo>
                      <a:pt x="336" y="225"/>
                    </a:lnTo>
                    <a:lnTo>
                      <a:pt x="334" y="209"/>
                    </a:lnTo>
                    <a:lnTo>
                      <a:pt x="336" y="196"/>
                    </a:lnTo>
                    <a:lnTo>
                      <a:pt x="338" y="185"/>
                    </a:lnTo>
                    <a:lnTo>
                      <a:pt x="345" y="176"/>
                    </a:lnTo>
                    <a:close/>
                    <a:moveTo>
                      <a:pt x="451" y="288"/>
                    </a:moveTo>
                    <a:lnTo>
                      <a:pt x="444" y="331"/>
                    </a:lnTo>
                    <a:lnTo>
                      <a:pt x="428" y="372"/>
                    </a:lnTo>
                    <a:lnTo>
                      <a:pt x="404" y="403"/>
                    </a:lnTo>
                    <a:lnTo>
                      <a:pt x="370" y="428"/>
                    </a:lnTo>
                    <a:lnTo>
                      <a:pt x="332" y="444"/>
                    </a:lnTo>
                    <a:lnTo>
                      <a:pt x="289" y="451"/>
                    </a:lnTo>
                    <a:lnTo>
                      <a:pt x="246" y="444"/>
                    </a:lnTo>
                    <a:lnTo>
                      <a:pt x="208" y="428"/>
                    </a:lnTo>
                    <a:lnTo>
                      <a:pt x="174" y="403"/>
                    </a:lnTo>
                    <a:lnTo>
                      <a:pt x="149" y="372"/>
                    </a:lnTo>
                    <a:lnTo>
                      <a:pt x="133" y="331"/>
                    </a:lnTo>
                    <a:lnTo>
                      <a:pt x="126" y="288"/>
                    </a:lnTo>
                    <a:lnTo>
                      <a:pt x="133" y="245"/>
                    </a:lnTo>
                    <a:lnTo>
                      <a:pt x="149" y="207"/>
                    </a:lnTo>
                    <a:lnTo>
                      <a:pt x="174" y="176"/>
                    </a:lnTo>
                    <a:lnTo>
                      <a:pt x="208" y="151"/>
                    </a:lnTo>
                    <a:lnTo>
                      <a:pt x="246" y="133"/>
                    </a:lnTo>
                    <a:lnTo>
                      <a:pt x="289" y="128"/>
                    </a:lnTo>
                    <a:lnTo>
                      <a:pt x="332" y="133"/>
                    </a:lnTo>
                    <a:lnTo>
                      <a:pt x="372" y="151"/>
                    </a:lnTo>
                    <a:lnTo>
                      <a:pt x="417" y="124"/>
                    </a:lnTo>
                    <a:lnTo>
                      <a:pt x="379" y="101"/>
                    </a:lnTo>
                    <a:lnTo>
                      <a:pt x="336" y="85"/>
                    </a:lnTo>
                    <a:lnTo>
                      <a:pt x="289" y="81"/>
                    </a:lnTo>
                    <a:lnTo>
                      <a:pt x="241" y="85"/>
                    </a:lnTo>
                    <a:lnTo>
                      <a:pt x="196" y="101"/>
                    </a:lnTo>
                    <a:lnTo>
                      <a:pt x="158" y="126"/>
                    </a:lnTo>
                    <a:lnTo>
                      <a:pt x="124" y="157"/>
                    </a:lnTo>
                    <a:lnTo>
                      <a:pt x="99" y="198"/>
                    </a:lnTo>
                    <a:lnTo>
                      <a:pt x="84" y="241"/>
                    </a:lnTo>
                    <a:lnTo>
                      <a:pt x="79" y="288"/>
                    </a:lnTo>
                    <a:lnTo>
                      <a:pt x="84" y="338"/>
                    </a:lnTo>
                    <a:lnTo>
                      <a:pt x="99" y="381"/>
                    </a:lnTo>
                    <a:lnTo>
                      <a:pt x="124" y="421"/>
                    </a:lnTo>
                    <a:lnTo>
                      <a:pt x="158" y="453"/>
                    </a:lnTo>
                    <a:lnTo>
                      <a:pt x="196" y="478"/>
                    </a:lnTo>
                    <a:lnTo>
                      <a:pt x="241" y="493"/>
                    </a:lnTo>
                    <a:lnTo>
                      <a:pt x="289" y="498"/>
                    </a:lnTo>
                    <a:lnTo>
                      <a:pt x="336" y="493"/>
                    </a:lnTo>
                    <a:lnTo>
                      <a:pt x="381" y="478"/>
                    </a:lnTo>
                    <a:lnTo>
                      <a:pt x="419" y="453"/>
                    </a:lnTo>
                    <a:lnTo>
                      <a:pt x="451" y="421"/>
                    </a:lnTo>
                    <a:lnTo>
                      <a:pt x="476" y="381"/>
                    </a:lnTo>
                    <a:lnTo>
                      <a:pt x="492" y="338"/>
                    </a:lnTo>
                    <a:lnTo>
                      <a:pt x="498" y="288"/>
                    </a:lnTo>
                    <a:lnTo>
                      <a:pt x="496" y="257"/>
                    </a:lnTo>
                    <a:lnTo>
                      <a:pt x="489" y="227"/>
                    </a:lnTo>
                    <a:lnTo>
                      <a:pt x="446" y="259"/>
                    </a:lnTo>
                    <a:lnTo>
                      <a:pt x="449" y="272"/>
                    </a:lnTo>
                    <a:lnTo>
                      <a:pt x="451" y="288"/>
                    </a:lnTo>
                    <a:close/>
                    <a:moveTo>
                      <a:pt x="571" y="225"/>
                    </a:moveTo>
                    <a:lnTo>
                      <a:pt x="543" y="225"/>
                    </a:lnTo>
                    <a:lnTo>
                      <a:pt x="521" y="221"/>
                    </a:lnTo>
                    <a:lnTo>
                      <a:pt x="528" y="254"/>
                    </a:lnTo>
                    <a:lnTo>
                      <a:pt x="530" y="288"/>
                    </a:lnTo>
                    <a:lnTo>
                      <a:pt x="525" y="338"/>
                    </a:lnTo>
                    <a:lnTo>
                      <a:pt x="510" y="383"/>
                    </a:lnTo>
                    <a:lnTo>
                      <a:pt x="489" y="424"/>
                    </a:lnTo>
                    <a:lnTo>
                      <a:pt x="460" y="460"/>
                    </a:lnTo>
                    <a:lnTo>
                      <a:pt x="424" y="489"/>
                    </a:lnTo>
                    <a:lnTo>
                      <a:pt x="383" y="511"/>
                    </a:lnTo>
                    <a:lnTo>
                      <a:pt x="336" y="525"/>
                    </a:lnTo>
                    <a:lnTo>
                      <a:pt x="289" y="529"/>
                    </a:lnTo>
                    <a:lnTo>
                      <a:pt x="239" y="525"/>
                    </a:lnTo>
                    <a:lnTo>
                      <a:pt x="194" y="511"/>
                    </a:lnTo>
                    <a:lnTo>
                      <a:pt x="153" y="489"/>
                    </a:lnTo>
                    <a:lnTo>
                      <a:pt x="117" y="460"/>
                    </a:lnTo>
                    <a:lnTo>
                      <a:pt x="88" y="424"/>
                    </a:lnTo>
                    <a:lnTo>
                      <a:pt x="65" y="383"/>
                    </a:lnTo>
                    <a:lnTo>
                      <a:pt x="52" y="338"/>
                    </a:lnTo>
                    <a:lnTo>
                      <a:pt x="47" y="288"/>
                    </a:lnTo>
                    <a:lnTo>
                      <a:pt x="52" y="241"/>
                    </a:lnTo>
                    <a:lnTo>
                      <a:pt x="65" y="196"/>
                    </a:lnTo>
                    <a:lnTo>
                      <a:pt x="88" y="155"/>
                    </a:lnTo>
                    <a:lnTo>
                      <a:pt x="117" y="119"/>
                    </a:lnTo>
                    <a:lnTo>
                      <a:pt x="153" y="90"/>
                    </a:lnTo>
                    <a:lnTo>
                      <a:pt x="194" y="67"/>
                    </a:lnTo>
                    <a:lnTo>
                      <a:pt x="239" y="54"/>
                    </a:lnTo>
                    <a:lnTo>
                      <a:pt x="289" y="47"/>
                    </a:lnTo>
                    <a:lnTo>
                      <a:pt x="334" y="52"/>
                    </a:lnTo>
                    <a:lnTo>
                      <a:pt x="374" y="65"/>
                    </a:lnTo>
                    <a:lnTo>
                      <a:pt x="413" y="83"/>
                    </a:lnTo>
                    <a:lnTo>
                      <a:pt x="446" y="108"/>
                    </a:lnTo>
                    <a:lnTo>
                      <a:pt x="446" y="106"/>
                    </a:lnTo>
                    <a:lnTo>
                      <a:pt x="460" y="56"/>
                    </a:lnTo>
                    <a:lnTo>
                      <a:pt x="408" y="27"/>
                    </a:lnTo>
                    <a:lnTo>
                      <a:pt x="352" y="6"/>
                    </a:lnTo>
                    <a:lnTo>
                      <a:pt x="289" y="0"/>
                    </a:lnTo>
                    <a:lnTo>
                      <a:pt x="230" y="6"/>
                    </a:lnTo>
                    <a:lnTo>
                      <a:pt x="176" y="22"/>
                    </a:lnTo>
                    <a:lnTo>
                      <a:pt x="126" y="49"/>
                    </a:lnTo>
                    <a:lnTo>
                      <a:pt x="84" y="85"/>
                    </a:lnTo>
                    <a:lnTo>
                      <a:pt x="50" y="128"/>
                    </a:lnTo>
                    <a:lnTo>
                      <a:pt x="23" y="178"/>
                    </a:lnTo>
                    <a:lnTo>
                      <a:pt x="5" y="232"/>
                    </a:lnTo>
                    <a:lnTo>
                      <a:pt x="0" y="288"/>
                    </a:lnTo>
                    <a:lnTo>
                      <a:pt x="5" y="347"/>
                    </a:lnTo>
                    <a:lnTo>
                      <a:pt x="23" y="401"/>
                    </a:lnTo>
                    <a:lnTo>
                      <a:pt x="50" y="451"/>
                    </a:lnTo>
                    <a:lnTo>
                      <a:pt x="84" y="493"/>
                    </a:lnTo>
                    <a:lnTo>
                      <a:pt x="126" y="529"/>
                    </a:lnTo>
                    <a:lnTo>
                      <a:pt x="176" y="557"/>
                    </a:lnTo>
                    <a:lnTo>
                      <a:pt x="230" y="572"/>
                    </a:lnTo>
                    <a:lnTo>
                      <a:pt x="289" y="579"/>
                    </a:lnTo>
                    <a:lnTo>
                      <a:pt x="347" y="572"/>
                    </a:lnTo>
                    <a:lnTo>
                      <a:pt x="401" y="557"/>
                    </a:lnTo>
                    <a:lnTo>
                      <a:pt x="451" y="529"/>
                    </a:lnTo>
                    <a:lnTo>
                      <a:pt x="494" y="493"/>
                    </a:lnTo>
                    <a:lnTo>
                      <a:pt x="528" y="451"/>
                    </a:lnTo>
                    <a:lnTo>
                      <a:pt x="555" y="401"/>
                    </a:lnTo>
                    <a:lnTo>
                      <a:pt x="573" y="347"/>
                    </a:lnTo>
                    <a:lnTo>
                      <a:pt x="577" y="288"/>
                    </a:lnTo>
                    <a:lnTo>
                      <a:pt x="575" y="257"/>
                    </a:lnTo>
                    <a:lnTo>
                      <a:pt x="571" y="225"/>
                    </a:lnTo>
                    <a:close/>
                    <a:moveTo>
                      <a:pt x="253" y="288"/>
                    </a:moveTo>
                    <a:lnTo>
                      <a:pt x="257" y="309"/>
                    </a:lnTo>
                    <a:lnTo>
                      <a:pt x="271" y="320"/>
                    </a:lnTo>
                    <a:lnTo>
                      <a:pt x="289" y="327"/>
                    </a:lnTo>
                    <a:lnTo>
                      <a:pt x="307" y="320"/>
                    </a:lnTo>
                    <a:lnTo>
                      <a:pt x="320" y="309"/>
                    </a:lnTo>
                    <a:lnTo>
                      <a:pt x="325" y="288"/>
                    </a:lnTo>
                    <a:lnTo>
                      <a:pt x="320" y="270"/>
                    </a:lnTo>
                    <a:lnTo>
                      <a:pt x="307" y="257"/>
                    </a:lnTo>
                    <a:lnTo>
                      <a:pt x="289" y="252"/>
                    </a:lnTo>
                    <a:lnTo>
                      <a:pt x="271" y="257"/>
                    </a:lnTo>
                    <a:lnTo>
                      <a:pt x="257" y="270"/>
                    </a:lnTo>
                    <a:lnTo>
                      <a:pt x="253" y="2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25"/>
              <p:cNvSpPr>
                <a:spLocks noEditPoints="1"/>
              </p:cNvSpPr>
              <p:nvPr/>
            </p:nvSpPr>
            <p:spPr bwMode="auto">
              <a:xfrm>
                <a:off x="10020930" y="-1965724"/>
                <a:ext cx="407988" cy="368300"/>
              </a:xfrm>
              <a:custGeom>
                <a:avLst/>
                <a:gdLst>
                  <a:gd name="T0" fmla="*/ 235 w 257"/>
                  <a:gd name="T1" fmla="*/ 63 h 232"/>
                  <a:gd name="T2" fmla="*/ 224 w 257"/>
                  <a:gd name="T3" fmla="*/ 54 h 232"/>
                  <a:gd name="T4" fmla="*/ 210 w 257"/>
                  <a:gd name="T5" fmla="*/ 52 h 232"/>
                  <a:gd name="T6" fmla="*/ 190 w 257"/>
                  <a:gd name="T7" fmla="*/ 59 h 232"/>
                  <a:gd name="T8" fmla="*/ 23 w 257"/>
                  <a:gd name="T9" fmla="*/ 154 h 232"/>
                  <a:gd name="T10" fmla="*/ 9 w 257"/>
                  <a:gd name="T11" fmla="*/ 165 h 232"/>
                  <a:gd name="T12" fmla="*/ 0 w 257"/>
                  <a:gd name="T13" fmla="*/ 181 h 232"/>
                  <a:gd name="T14" fmla="*/ 0 w 257"/>
                  <a:gd name="T15" fmla="*/ 196 h 232"/>
                  <a:gd name="T16" fmla="*/ 7 w 257"/>
                  <a:gd name="T17" fmla="*/ 214 h 232"/>
                  <a:gd name="T18" fmla="*/ 21 w 257"/>
                  <a:gd name="T19" fmla="*/ 226 h 232"/>
                  <a:gd name="T20" fmla="*/ 36 w 257"/>
                  <a:gd name="T21" fmla="*/ 232 h 232"/>
                  <a:gd name="T22" fmla="*/ 52 w 257"/>
                  <a:gd name="T23" fmla="*/ 230 h 232"/>
                  <a:gd name="T24" fmla="*/ 68 w 257"/>
                  <a:gd name="T25" fmla="*/ 223 h 232"/>
                  <a:gd name="T26" fmla="*/ 221 w 257"/>
                  <a:gd name="T27" fmla="*/ 106 h 232"/>
                  <a:gd name="T28" fmla="*/ 235 w 257"/>
                  <a:gd name="T29" fmla="*/ 90 h 232"/>
                  <a:gd name="T30" fmla="*/ 237 w 257"/>
                  <a:gd name="T31" fmla="*/ 75 h 232"/>
                  <a:gd name="T32" fmla="*/ 235 w 257"/>
                  <a:gd name="T33" fmla="*/ 63 h 232"/>
                  <a:gd name="T34" fmla="*/ 167 w 257"/>
                  <a:gd name="T35" fmla="*/ 0 h 232"/>
                  <a:gd name="T36" fmla="*/ 154 w 257"/>
                  <a:gd name="T37" fmla="*/ 0 h 232"/>
                  <a:gd name="T38" fmla="*/ 145 w 257"/>
                  <a:gd name="T39" fmla="*/ 11 h 232"/>
                  <a:gd name="T40" fmla="*/ 133 w 257"/>
                  <a:gd name="T41" fmla="*/ 30 h 232"/>
                  <a:gd name="T42" fmla="*/ 127 w 257"/>
                  <a:gd name="T43" fmla="*/ 50 h 232"/>
                  <a:gd name="T44" fmla="*/ 122 w 257"/>
                  <a:gd name="T45" fmla="*/ 68 h 232"/>
                  <a:gd name="T46" fmla="*/ 118 w 257"/>
                  <a:gd name="T47" fmla="*/ 84 h 232"/>
                  <a:gd name="T48" fmla="*/ 118 w 257"/>
                  <a:gd name="T49" fmla="*/ 88 h 232"/>
                  <a:gd name="T50" fmla="*/ 192 w 257"/>
                  <a:gd name="T51" fmla="*/ 45 h 232"/>
                  <a:gd name="T52" fmla="*/ 190 w 257"/>
                  <a:gd name="T53" fmla="*/ 39 h 232"/>
                  <a:gd name="T54" fmla="*/ 187 w 257"/>
                  <a:gd name="T55" fmla="*/ 25 h 232"/>
                  <a:gd name="T56" fmla="*/ 181 w 257"/>
                  <a:gd name="T57" fmla="*/ 9 h 232"/>
                  <a:gd name="T58" fmla="*/ 167 w 257"/>
                  <a:gd name="T59" fmla="*/ 0 h 232"/>
                  <a:gd name="T60" fmla="*/ 226 w 257"/>
                  <a:gd name="T61" fmla="*/ 122 h 232"/>
                  <a:gd name="T62" fmla="*/ 156 w 257"/>
                  <a:gd name="T63" fmla="*/ 172 h 232"/>
                  <a:gd name="T64" fmla="*/ 160 w 257"/>
                  <a:gd name="T65" fmla="*/ 174 h 232"/>
                  <a:gd name="T66" fmla="*/ 172 w 257"/>
                  <a:gd name="T67" fmla="*/ 176 h 232"/>
                  <a:gd name="T68" fmla="*/ 187 w 257"/>
                  <a:gd name="T69" fmla="*/ 178 h 232"/>
                  <a:gd name="T70" fmla="*/ 205 w 257"/>
                  <a:gd name="T71" fmla="*/ 181 h 232"/>
                  <a:gd name="T72" fmla="*/ 226 w 257"/>
                  <a:gd name="T73" fmla="*/ 181 h 232"/>
                  <a:gd name="T74" fmla="*/ 242 w 257"/>
                  <a:gd name="T75" fmla="*/ 178 h 232"/>
                  <a:gd name="T76" fmla="*/ 253 w 257"/>
                  <a:gd name="T77" fmla="*/ 172 h 232"/>
                  <a:gd name="T78" fmla="*/ 257 w 257"/>
                  <a:gd name="T79" fmla="*/ 163 h 232"/>
                  <a:gd name="T80" fmla="*/ 255 w 257"/>
                  <a:gd name="T81" fmla="*/ 149 h 232"/>
                  <a:gd name="T82" fmla="*/ 246 w 257"/>
                  <a:gd name="T83" fmla="*/ 138 h 232"/>
                  <a:gd name="T84" fmla="*/ 237 w 257"/>
                  <a:gd name="T85" fmla="*/ 129 h 232"/>
                  <a:gd name="T86" fmla="*/ 228 w 257"/>
                  <a:gd name="T87" fmla="*/ 124 h 232"/>
                  <a:gd name="T88" fmla="*/ 226 w 257"/>
                  <a:gd name="T89" fmla="*/ 1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7" h="232">
                    <a:moveTo>
                      <a:pt x="235" y="63"/>
                    </a:moveTo>
                    <a:lnTo>
                      <a:pt x="224" y="54"/>
                    </a:lnTo>
                    <a:lnTo>
                      <a:pt x="210" y="52"/>
                    </a:lnTo>
                    <a:lnTo>
                      <a:pt x="190" y="59"/>
                    </a:lnTo>
                    <a:lnTo>
                      <a:pt x="23" y="154"/>
                    </a:lnTo>
                    <a:lnTo>
                      <a:pt x="9" y="165"/>
                    </a:lnTo>
                    <a:lnTo>
                      <a:pt x="0" y="181"/>
                    </a:lnTo>
                    <a:lnTo>
                      <a:pt x="0" y="196"/>
                    </a:lnTo>
                    <a:lnTo>
                      <a:pt x="7" y="214"/>
                    </a:lnTo>
                    <a:lnTo>
                      <a:pt x="21" y="226"/>
                    </a:lnTo>
                    <a:lnTo>
                      <a:pt x="36" y="232"/>
                    </a:lnTo>
                    <a:lnTo>
                      <a:pt x="52" y="230"/>
                    </a:lnTo>
                    <a:lnTo>
                      <a:pt x="68" y="223"/>
                    </a:lnTo>
                    <a:lnTo>
                      <a:pt x="221" y="106"/>
                    </a:lnTo>
                    <a:lnTo>
                      <a:pt x="235" y="90"/>
                    </a:lnTo>
                    <a:lnTo>
                      <a:pt x="237" y="75"/>
                    </a:lnTo>
                    <a:lnTo>
                      <a:pt x="235" y="63"/>
                    </a:lnTo>
                    <a:close/>
                    <a:moveTo>
                      <a:pt x="167" y="0"/>
                    </a:moveTo>
                    <a:lnTo>
                      <a:pt x="154" y="0"/>
                    </a:lnTo>
                    <a:lnTo>
                      <a:pt x="145" y="11"/>
                    </a:lnTo>
                    <a:lnTo>
                      <a:pt x="133" y="30"/>
                    </a:lnTo>
                    <a:lnTo>
                      <a:pt x="127" y="50"/>
                    </a:lnTo>
                    <a:lnTo>
                      <a:pt x="122" y="68"/>
                    </a:lnTo>
                    <a:lnTo>
                      <a:pt x="118" y="84"/>
                    </a:lnTo>
                    <a:lnTo>
                      <a:pt x="118" y="88"/>
                    </a:lnTo>
                    <a:lnTo>
                      <a:pt x="192" y="45"/>
                    </a:lnTo>
                    <a:lnTo>
                      <a:pt x="190" y="39"/>
                    </a:lnTo>
                    <a:lnTo>
                      <a:pt x="187" y="25"/>
                    </a:lnTo>
                    <a:lnTo>
                      <a:pt x="181" y="9"/>
                    </a:lnTo>
                    <a:lnTo>
                      <a:pt x="167" y="0"/>
                    </a:lnTo>
                    <a:close/>
                    <a:moveTo>
                      <a:pt x="226" y="122"/>
                    </a:moveTo>
                    <a:lnTo>
                      <a:pt x="156" y="172"/>
                    </a:lnTo>
                    <a:lnTo>
                      <a:pt x="160" y="174"/>
                    </a:lnTo>
                    <a:lnTo>
                      <a:pt x="172" y="176"/>
                    </a:lnTo>
                    <a:lnTo>
                      <a:pt x="187" y="178"/>
                    </a:lnTo>
                    <a:lnTo>
                      <a:pt x="205" y="181"/>
                    </a:lnTo>
                    <a:lnTo>
                      <a:pt x="226" y="181"/>
                    </a:lnTo>
                    <a:lnTo>
                      <a:pt x="242" y="178"/>
                    </a:lnTo>
                    <a:lnTo>
                      <a:pt x="253" y="172"/>
                    </a:lnTo>
                    <a:lnTo>
                      <a:pt x="257" y="163"/>
                    </a:lnTo>
                    <a:lnTo>
                      <a:pt x="255" y="149"/>
                    </a:lnTo>
                    <a:lnTo>
                      <a:pt x="246" y="138"/>
                    </a:lnTo>
                    <a:lnTo>
                      <a:pt x="237" y="129"/>
                    </a:lnTo>
                    <a:lnTo>
                      <a:pt x="228" y="124"/>
                    </a:lnTo>
                    <a:lnTo>
                      <a:pt x="226" y="1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426"/>
              <p:cNvSpPr>
                <a:spLocks/>
              </p:cNvSpPr>
              <p:nvPr/>
            </p:nvSpPr>
            <p:spPr bwMode="auto">
              <a:xfrm>
                <a:off x="9974264" y="-1327150"/>
                <a:ext cx="146050" cy="114300"/>
              </a:xfrm>
              <a:custGeom>
                <a:avLst/>
                <a:gdLst>
                  <a:gd name="T0" fmla="*/ 18 w 92"/>
                  <a:gd name="T1" fmla="*/ 70 h 72"/>
                  <a:gd name="T2" fmla="*/ 13 w 92"/>
                  <a:gd name="T3" fmla="*/ 72 h 72"/>
                  <a:gd name="T4" fmla="*/ 9 w 92"/>
                  <a:gd name="T5" fmla="*/ 72 h 72"/>
                  <a:gd name="T6" fmla="*/ 4 w 92"/>
                  <a:gd name="T7" fmla="*/ 70 h 72"/>
                  <a:gd name="T8" fmla="*/ 0 w 92"/>
                  <a:gd name="T9" fmla="*/ 67 h 72"/>
                  <a:gd name="T10" fmla="*/ 0 w 92"/>
                  <a:gd name="T11" fmla="*/ 63 h 72"/>
                  <a:gd name="T12" fmla="*/ 0 w 92"/>
                  <a:gd name="T13" fmla="*/ 58 h 72"/>
                  <a:gd name="T14" fmla="*/ 0 w 92"/>
                  <a:gd name="T15" fmla="*/ 54 h 72"/>
                  <a:gd name="T16" fmla="*/ 4 w 92"/>
                  <a:gd name="T17" fmla="*/ 49 h 72"/>
                  <a:gd name="T18" fmla="*/ 72 w 92"/>
                  <a:gd name="T19" fmla="*/ 2 h 72"/>
                  <a:gd name="T20" fmla="*/ 77 w 92"/>
                  <a:gd name="T21" fmla="*/ 0 h 72"/>
                  <a:gd name="T22" fmla="*/ 81 w 92"/>
                  <a:gd name="T23" fmla="*/ 0 h 72"/>
                  <a:gd name="T24" fmla="*/ 86 w 92"/>
                  <a:gd name="T25" fmla="*/ 2 h 72"/>
                  <a:gd name="T26" fmla="*/ 90 w 92"/>
                  <a:gd name="T27" fmla="*/ 4 h 72"/>
                  <a:gd name="T28" fmla="*/ 92 w 92"/>
                  <a:gd name="T29" fmla="*/ 9 h 72"/>
                  <a:gd name="T30" fmla="*/ 92 w 92"/>
                  <a:gd name="T31" fmla="*/ 13 h 72"/>
                  <a:gd name="T32" fmla="*/ 90 w 92"/>
                  <a:gd name="T33" fmla="*/ 18 h 72"/>
                  <a:gd name="T34" fmla="*/ 86 w 92"/>
                  <a:gd name="T35" fmla="*/ 22 h 72"/>
                  <a:gd name="T36" fmla="*/ 18 w 92"/>
                  <a:gd name="T37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72">
                    <a:moveTo>
                      <a:pt x="18" y="70"/>
                    </a:moveTo>
                    <a:lnTo>
                      <a:pt x="13" y="72"/>
                    </a:lnTo>
                    <a:lnTo>
                      <a:pt x="9" y="72"/>
                    </a:lnTo>
                    <a:lnTo>
                      <a:pt x="4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4" y="49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2"/>
                    </a:lnTo>
                    <a:lnTo>
                      <a:pt x="90" y="4"/>
                    </a:lnTo>
                    <a:lnTo>
                      <a:pt x="92" y="9"/>
                    </a:lnTo>
                    <a:lnTo>
                      <a:pt x="92" y="13"/>
                    </a:lnTo>
                    <a:lnTo>
                      <a:pt x="90" y="18"/>
                    </a:lnTo>
                    <a:lnTo>
                      <a:pt x="86" y="22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" name="Groep 46"/>
          <p:cNvGrpSpPr/>
          <p:nvPr/>
        </p:nvGrpSpPr>
        <p:grpSpPr>
          <a:xfrm>
            <a:off x="6725765" y="1895459"/>
            <a:ext cx="1495809" cy="3145341"/>
            <a:chOff x="3263712" y="2524886"/>
            <a:chExt cx="2690283" cy="4051085"/>
          </a:xfrm>
        </p:grpSpPr>
        <p:sp>
          <p:nvSpPr>
            <p:cNvPr id="48" name="Rechthoek 47"/>
            <p:cNvSpPr/>
            <p:nvPr/>
          </p:nvSpPr>
          <p:spPr>
            <a:xfrm>
              <a:off x="3263712" y="2524886"/>
              <a:ext cx="2690283" cy="4051085"/>
            </a:xfrm>
            <a:prstGeom prst="rect">
              <a:avLst/>
            </a:prstGeom>
            <a:solidFill>
              <a:srgbClr val="7464AB">
                <a:alpha val="90000"/>
              </a:srgbClr>
            </a:solidFill>
          </p:spPr>
          <p:txBody>
            <a:bodyPr wrap="square" lIns="108000" tIns="108000" rIns="108000" bIns="360000" rtlCol="0" anchor="b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400" b="1" kern="0" noProof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Techniek &amp; Mobiel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endParaRPr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4163263" y="3577706"/>
              <a:ext cx="859072" cy="708358"/>
            </a:xfrm>
            <a:custGeom>
              <a:avLst/>
              <a:gdLst>
                <a:gd name="T0" fmla="*/ 288 w 483"/>
                <a:gd name="T1" fmla="*/ 605 h 639"/>
                <a:gd name="T2" fmla="*/ 270 w 483"/>
                <a:gd name="T3" fmla="*/ 630 h 639"/>
                <a:gd name="T4" fmla="*/ 242 w 483"/>
                <a:gd name="T5" fmla="*/ 639 h 639"/>
                <a:gd name="T6" fmla="*/ 207 w 483"/>
                <a:gd name="T7" fmla="*/ 625 h 639"/>
                <a:gd name="T8" fmla="*/ 192 w 483"/>
                <a:gd name="T9" fmla="*/ 593 h 639"/>
                <a:gd name="T10" fmla="*/ 318 w 483"/>
                <a:gd name="T11" fmla="*/ 555 h 639"/>
                <a:gd name="T12" fmla="*/ 334 w 483"/>
                <a:gd name="T13" fmla="*/ 568 h 639"/>
                <a:gd name="T14" fmla="*/ 334 w 483"/>
                <a:gd name="T15" fmla="*/ 588 h 639"/>
                <a:gd name="T16" fmla="*/ 318 w 483"/>
                <a:gd name="T17" fmla="*/ 596 h 639"/>
                <a:gd name="T18" fmla="*/ 159 w 483"/>
                <a:gd name="T19" fmla="*/ 574 h 639"/>
                <a:gd name="T20" fmla="*/ 148 w 483"/>
                <a:gd name="T21" fmla="*/ 555 h 639"/>
                <a:gd name="T22" fmla="*/ 159 w 483"/>
                <a:gd name="T23" fmla="*/ 538 h 639"/>
                <a:gd name="T24" fmla="*/ 169 w 483"/>
                <a:gd name="T25" fmla="*/ 478 h 639"/>
                <a:gd name="T26" fmla="*/ 327 w 483"/>
                <a:gd name="T27" fmla="*/ 500 h 639"/>
                <a:gd name="T28" fmla="*/ 338 w 483"/>
                <a:gd name="T29" fmla="*/ 519 h 639"/>
                <a:gd name="T30" fmla="*/ 327 w 483"/>
                <a:gd name="T31" fmla="*/ 536 h 639"/>
                <a:gd name="T32" fmla="*/ 169 w 483"/>
                <a:gd name="T33" fmla="*/ 518 h 639"/>
                <a:gd name="T34" fmla="*/ 152 w 483"/>
                <a:gd name="T35" fmla="*/ 506 h 639"/>
                <a:gd name="T36" fmla="*/ 152 w 483"/>
                <a:gd name="T37" fmla="*/ 486 h 639"/>
                <a:gd name="T38" fmla="*/ 169 w 483"/>
                <a:gd name="T39" fmla="*/ 478 h 639"/>
                <a:gd name="T40" fmla="*/ 273 w 483"/>
                <a:gd name="T41" fmla="*/ 134 h 639"/>
                <a:gd name="T42" fmla="*/ 326 w 483"/>
                <a:gd name="T43" fmla="*/ 155 h 639"/>
                <a:gd name="T44" fmla="*/ 365 w 483"/>
                <a:gd name="T45" fmla="*/ 190 h 639"/>
                <a:gd name="T46" fmla="*/ 388 w 483"/>
                <a:gd name="T47" fmla="*/ 238 h 639"/>
                <a:gd name="T48" fmla="*/ 388 w 483"/>
                <a:gd name="T49" fmla="*/ 289 h 639"/>
                <a:gd name="T50" fmla="*/ 370 w 483"/>
                <a:gd name="T51" fmla="*/ 331 h 639"/>
                <a:gd name="T52" fmla="*/ 343 w 483"/>
                <a:gd name="T53" fmla="*/ 369 h 639"/>
                <a:gd name="T54" fmla="*/ 319 w 483"/>
                <a:gd name="T55" fmla="*/ 409 h 639"/>
                <a:gd name="T56" fmla="*/ 307 w 483"/>
                <a:gd name="T57" fmla="*/ 455 h 639"/>
                <a:gd name="T58" fmla="*/ 175 w 483"/>
                <a:gd name="T59" fmla="*/ 431 h 639"/>
                <a:gd name="T60" fmla="*/ 156 w 483"/>
                <a:gd name="T61" fmla="*/ 388 h 639"/>
                <a:gd name="T62" fmla="*/ 130 w 483"/>
                <a:gd name="T63" fmla="*/ 350 h 639"/>
                <a:gd name="T64" fmla="*/ 106 w 483"/>
                <a:gd name="T65" fmla="*/ 311 h 639"/>
                <a:gd name="T66" fmla="*/ 97 w 483"/>
                <a:gd name="T67" fmla="*/ 265 h 639"/>
                <a:gd name="T68" fmla="*/ 109 w 483"/>
                <a:gd name="T69" fmla="*/ 213 h 639"/>
                <a:gd name="T70" fmla="*/ 140 w 483"/>
                <a:gd name="T71" fmla="*/ 170 h 639"/>
                <a:gd name="T72" fmla="*/ 186 w 483"/>
                <a:gd name="T73" fmla="*/ 141 h 639"/>
                <a:gd name="T74" fmla="*/ 244 w 483"/>
                <a:gd name="T75" fmla="*/ 131 h 639"/>
                <a:gd name="T76" fmla="*/ 483 w 483"/>
                <a:gd name="T77" fmla="*/ 152 h 639"/>
                <a:gd name="T78" fmla="*/ 401 w 483"/>
                <a:gd name="T79" fmla="*/ 159 h 639"/>
                <a:gd name="T80" fmla="*/ 17 w 483"/>
                <a:gd name="T81" fmla="*/ 118 h 639"/>
                <a:gd name="T82" fmla="*/ 65 w 483"/>
                <a:gd name="T83" fmla="*/ 185 h 639"/>
                <a:gd name="T84" fmla="*/ 17 w 483"/>
                <a:gd name="T85" fmla="*/ 118 h 639"/>
                <a:gd name="T86" fmla="*/ 393 w 483"/>
                <a:gd name="T87" fmla="*/ 46 h 639"/>
                <a:gd name="T88" fmla="*/ 325 w 483"/>
                <a:gd name="T89" fmla="*/ 94 h 639"/>
                <a:gd name="T90" fmla="*/ 123 w 483"/>
                <a:gd name="T91" fmla="*/ 26 h 639"/>
                <a:gd name="T92" fmla="*/ 130 w 483"/>
                <a:gd name="T93" fmla="*/ 108 h 639"/>
                <a:gd name="T94" fmla="*/ 123 w 483"/>
                <a:gd name="T95" fmla="*/ 26 h 639"/>
                <a:gd name="T96" fmla="*/ 261 w 483"/>
                <a:gd name="T97" fmla="*/ 0 h 639"/>
                <a:gd name="T98" fmla="*/ 225 w 483"/>
                <a:gd name="T99" fmla="*/ 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3" h="639">
                  <a:moveTo>
                    <a:pt x="192" y="593"/>
                  </a:moveTo>
                  <a:lnTo>
                    <a:pt x="288" y="605"/>
                  </a:lnTo>
                  <a:lnTo>
                    <a:pt x="281" y="619"/>
                  </a:lnTo>
                  <a:lnTo>
                    <a:pt x="270" y="630"/>
                  </a:lnTo>
                  <a:lnTo>
                    <a:pt x="257" y="637"/>
                  </a:lnTo>
                  <a:lnTo>
                    <a:pt x="242" y="639"/>
                  </a:lnTo>
                  <a:lnTo>
                    <a:pt x="223" y="635"/>
                  </a:lnTo>
                  <a:lnTo>
                    <a:pt x="207" y="625"/>
                  </a:lnTo>
                  <a:lnTo>
                    <a:pt x="197" y="611"/>
                  </a:lnTo>
                  <a:lnTo>
                    <a:pt x="192" y="593"/>
                  </a:lnTo>
                  <a:close/>
                  <a:moveTo>
                    <a:pt x="169" y="537"/>
                  </a:moveTo>
                  <a:lnTo>
                    <a:pt x="318" y="555"/>
                  </a:lnTo>
                  <a:lnTo>
                    <a:pt x="327" y="559"/>
                  </a:lnTo>
                  <a:lnTo>
                    <a:pt x="334" y="568"/>
                  </a:lnTo>
                  <a:lnTo>
                    <a:pt x="338" y="578"/>
                  </a:lnTo>
                  <a:lnTo>
                    <a:pt x="334" y="588"/>
                  </a:lnTo>
                  <a:lnTo>
                    <a:pt x="327" y="595"/>
                  </a:lnTo>
                  <a:lnTo>
                    <a:pt x="318" y="596"/>
                  </a:lnTo>
                  <a:lnTo>
                    <a:pt x="169" y="577"/>
                  </a:lnTo>
                  <a:lnTo>
                    <a:pt x="159" y="574"/>
                  </a:lnTo>
                  <a:lnTo>
                    <a:pt x="152" y="565"/>
                  </a:lnTo>
                  <a:lnTo>
                    <a:pt x="148" y="555"/>
                  </a:lnTo>
                  <a:lnTo>
                    <a:pt x="152" y="544"/>
                  </a:lnTo>
                  <a:lnTo>
                    <a:pt x="159" y="538"/>
                  </a:lnTo>
                  <a:lnTo>
                    <a:pt x="169" y="537"/>
                  </a:lnTo>
                  <a:close/>
                  <a:moveTo>
                    <a:pt x="169" y="478"/>
                  </a:moveTo>
                  <a:lnTo>
                    <a:pt x="318" y="497"/>
                  </a:lnTo>
                  <a:lnTo>
                    <a:pt x="327" y="500"/>
                  </a:lnTo>
                  <a:lnTo>
                    <a:pt x="334" y="508"/>
                  </a:lnTo>
                  <a:lnTo>
                    <a:pt x="338" y="519"/>
                  </a:lnTo>
                  <a:lnTo>
                    <a:pt x="334" y="529"/>
                  </a:lnTo>
                  <a:lnTo>
                    <a:pt x="327" y="536"/>
                  </a:lnTo>
                  <a:lnTo>
                    <a:pt x="318" y="537"/>
                  </a:lnTo>
                  <a:lnTo>
                    <a:pt x="169" y="518"/>
                  </a:lnTo>
                  <a:lnTo>
                    <a:pt x="159" y="514"/>
                  </a:lnTo>
                  <a:lnTo>
                    <a:pt x="152" y="506"/>
                  </a:lnTo>
                  <a:lnTo>
                    <a:pt x="148" y="495"/>
                  </a:lnTo>
                  <a:lnTo>
                    <a:pt x="152" y="486"/>
                  </a:lnTo>
                  <a:lnTo>
                    <a:pt x="159" y="479"/>
                  </a:lnTo>
                  <a:lnTo>
                    <a:pt x="169" y="478"/>
                  </a:lnTo>
                  <a:close/>
                  <a:moveTo>
                    <a:pt x="244" y="131"/>
                  </a:moveTo>
                  <a:lnTo>
                    <a:pt x="273" y="134"/>
                  </a:lnTo>
                  <a:lnTo>
                    <a:pt x="301" y="141"/>
                  </a:lnTo>
                  <a:lnTo>
                    <a:pt x="326" y="155"/>
                  </a:lnTo>
                  <a:lnTo>
                    <a:pt x="348" y="170"/>
                  </a:lnTo>
                  <a:lnTo>
                    <a:pt x="365" y="190"/>
                  </a:lnTo>
                  <a:lnTo>
                    <a:pt x="378" y="213"/>
                  </a:lnTo>
                  <a:lnTo>
                    <a:pt x="388" y="238"/>
                  </a:lnTo>
                  <a:lnTo>
                    <a:pt x="390" y="265"/>
                  </a:lnTo>
                  <a:lnTo>
                    <a:pt x="388" y="289"/>
                  </a:lnTo>
                  <a:lnTo>
                    <a:pt x="381" y="311"/>
                  </a:lnTo>
                  <a:lnTo>
                    <a:pt x="370" y="331"/>
                  </a:lnTo>
                  <a:lnTo>
                    <a:pt x="357" y="350"/>
                  </a:lnTo>
                  <a:lnTo>
                    <a:pt x="343" y="369"/>
                  </a:lnTo>
                  <a:lnTo>
                    <a:pt x="330" y="388"/>
                  </a:lnTo>
                  <a:lnTo>
                    <a:pt x="319" y="409"/>
                  </a:lnTo>
                  <a:lnTo>
                    <a:pt x="311" y="431"/>
                  </a:lnTo>
                  <a:lnTo>
                    <a:pt x="307" y="455"/>
                  </a:lnTo>
                  <a:lnTo>
                    <a:pt x="180" y="455"/>
                  </a:lnTo>
                  <a:lnTo>
                    <a:pt x="175" y="431"/>
                  </a:lnTo>
                  <a:lnTo>
                    <a:pt x="168" y="409"/>
                  </a:lnTo>
                  <a:lnTo>
                    <a:pt x="156" y="388"/>
                  </a:lnTo>
                  <a:lnTo>
                    <a:pt x="143" y="369"/>
                  </a:lnTo>
                  <a:lnTo>
                    <a:pt x="130" y="350"/>
                  </a:lnTo>
                  <a:lnTo>
                    <a:pt x="117" y="331"/>
                  </a:lnTo>
                  <a:lnTo>
                    <a:pt x="106" y="311"/>
                  </a:lnTo>
                  <a:lnTo>
                    <a:pt x="99" y="289"/>
                  </a:lnTo>
                  <a:lnTo>
                    <a:pt x="97" y="265"/>
                  </a:lnTo>
                  <a:lnTo>
                    <a:pt x="99" y="238"/>
                  </a:lnTo>
                  <a:lnTo>
                    <a:pt x="109" y="213"/>
                  </a:lnTo>
                  <a:lnTo>
                    <a:pt x="122" y="190"/>
                  </a:lnTo>
                  <a:lnTo>
                    <a:pt x="140" y="170"/>
                  </a:lnTo>
                  <a:lnTo>
                    <a:pt x="161" y="155"/>
                  </a:lnTo>
                  <a:lnTo>
                    <a:pt x="186" y="141"/>
                  </a:lnTo>
                  <a:lnTo>
                    <a:pt x="215" y="134"/>
                  </a:lnTo>
                  <a:lnTo>
                    <a:pt x="244" y="131"/>
                  </a:lnTo>
                  <a:close/>
                  <a:moveTo>
                    <a:pt x="466" y="122"/>
                  </a:moveTo>
                  <a:lnTo>
                    <a:pt x="483" y="152"/>
                  </a:lnTo>
                  <a:lnTo>
                    <a:pt x="419" y="189"/>
                  </a:lnTo>
                  <a:lnTo>
                    <a:pt x="401" y="159"/>
                  </a:lnTo>
                  <a:lnTo>
                    <a:pt x="466" y="122"/>
                  </a:lnTo>
                  <a:close/>
                  <a:moveTo>
                    <a:pt x="17" y="118"/>
                  </a:moveTo>
                  <a:lnTo>
                    <a:pt x="83" y="156"/>
                  </a:lnTo>
                  <a:lnTo>
                    <a:pt x="65" y="185"/>
                  </a:lnTo>
                  <a:lnTo>
                    <a:pt x="0" y="149"/>
                  </a:lnTo>
                  <a:lnTo>
                    <a:pt x="17" y="118"/>
                  </a:lnTo>
                  <a:close/>
                  <a:moveTo>
                    <a:pt x="362" y="29"/>
                  </a:moveTo>
                  <a:lnTo>
                    <a:pt x="393" y="46"/>
                  </a:lnTo>
                  <a:lnTo>
                    <a:pt x="355" y="111"/>
                  </a:lnTo>
                  <a:lnTo>
                    <a:pt x="325" y="94"/>
                  </a:lnTo>
                  <a:lnTo>
                    <a:pt x="362" y="29"/>
                  </a:lnTo>
                  <a:close/>
                  <a:moveTo>
                    <a:pt x="123" y="26"/>
                  </a:moveTo>
                  <a:lnTo>
                    <a:pt x="160" y="92"/>
                  </a:lnTo>
                  <a:lnTo>
                    <a:pt x="130" y="108"/>
                  </a:lnTo>
                  <a:lnTo>
                    <a:pt x="93" y="44"/>
                  </a:lnTo>
                  <a:lnTo>
                    <a:pt x="123" y="26"/>
                  </a:lnTo>
                  <a:close/>
                  <a:moveTo>
                    <a:pt x="225" y="0"/>
                  </a:moveTo>
                  <a:lnTo>
                    <a:pt x="261" y="0"/>
                  </a:lnTo>
                  <a:lnTo>
                    <a:pt x="261" y="75"/>
                  </a:lnTo>
                  <a:lnTo>
                    <a:pt x="225" y="7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4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is mbo?</a:t>
            </a:r>
          </a:p>
          <a:p>
            <a:r>
              <a:rPr lang="en-US" sz="1800" dirty="0"/>
              <a:t>T</a:t>
            </a:r>
            <a:r>
              <a:rPr lang="nl-NL" sz="1800" dirty="0" err="1"/>
              <a:t>oelichting</a:t>
            </a:r>
            <a:r>
              <a:rPr lang="nl-NL" sz="1800" dirty="0"/>
              <a:t> op de leerroutes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47661" y="1601312"/>
            <a:ext cx="2933043" cy="3964006"/>
          </a:xfrm>
          <a:prstGeom prst="rect">
            <a:avLst/>
          </a:prstGeom>
          <a:solidFill>
            <a:srgbClr val="45C0CF">
              <a:alpha val="90000"/>
            </a:srgbClr>
          </a:solidFill>
        </p:spPr>
        <p:txBody>
          <a:bodyPr wrap="square" lIns="108000" tIns="540000" rIns="108000" bIns="360000" rtlCol="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2 </a:t>
            </a:r>
            <a:r>
              <a:rPr lang="en-US" b="1" kern="0" dirty="0" err="1">
                <a:solidFill>
                  <a:prstClr val="white"/>
                </a:solidFill>
                <a:cs typeface="Arial" charset="0"/>
              </a:rPr>
              <a:t>leerroutes</a:t>
            </a: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BOL en BBL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prstClr val="white"/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prstClr val="white"/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err="1">
                <a:solidFill>
                  <a:prstClr val="white"/>
                </a:solidFill>
                <a:cs typeface="Arial" charset="0"/>
              </a:rPr>
              <a:t>Uw</a:t>
            </a: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 kind </a:t>
            </a:r>
            <a:r>
              <a:rPr lang="en-US" b="1" kern="0" dirty="0" err="1">
                <a:solidFill>
                  <a:prstClr val="white"/>
                </a:solidFill>
                <a:cs typeface="Arial" charset="0"/>
              </a:rPr>
              <a:t>ontvangt</a:t>
            </a: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b="1" kern="0" dirty="0" err="1">
                <a:solidFill>
                  <a:prstClr val="white"/>
                </a:solidFill>
                <a:cs typeface="Arial" charset="0"/>
              </a:rPr>
              <a:t>altijd</a:t>
            </a: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b="1" kern="0" dirty="0" err="1">
                <a:solidFill>
                  <a:prstClr val="white"/>
                </a:solidFill>
                <a:cs typeface="Arial" charset="0"/>
              </a:rPr>
              <a:t>hetzelfde</a:t>
            </a: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 diploma! </a:t>
            </a:r>
          </a:p>
        </p:txBody>
      </p:sp>
      <p:sp>
        <p:nvSpPr>
          <p:cNvPr id="6" name="Rechthoek 5"/>
          <p:cNvSpPr/>
          <p:nvPr/>
        </p:nvSpPr>
        <p:spPr>
          <a:xfrm>
            <a:off x="3528609" y="1601312"/>
            <a:ext cx="6796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ym typeface="Wingdings" panose="05000000000000000000" pitchFamily="2" charset="2"/>
            </a:endParaRPr>
          </a:p>
          <a:p>
            <a:r>
              <a:rPr lang="en-US" b="1" u="sng">
                <a:solidFill>
                  <a:srgbClr val="F58837"/>
                </a:solidFill>
                <a:sym typeface="Wingdings" panose="05000000000000000000" pitchFamily="2" charset="2"/>
              </a:rPr>
              <a:t>BOL</a:t>
            </a:r>
            <a:endParaRPr lang="en-US" b="1" u="sng" dirty="0">
              <a:solidFill>
                <a:srgbClr val="F58837"/>
              </a:solidFill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Beroeps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Opleidende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Leerweg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Alle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naar</a:t>
            </a:r>
            <a:r>
              <a:rPr lang="en-US" dirty="0">
                <a:sym typeface="Wingdings" panose="05000000000000000000" pitchFamily="2" charset="2"/>
              </a:rPr>
              <a:t> school met stage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u="sng" dirty="0">
                <a:solidFill>
                  <a:srgbClr val="F58837"/>
                </a:solidFill>
                <a:sym typeface="Wingdings" panose="05000000000000000000" pitchFamily="2" charset="2"/>
              </a:rPr>
              <a:t>BBL</a:t>
            </a:r>
          </a:p>
          <a:p>
            <a:r>
              <a:rPr lang="en-US" dirty="0" err="1">
                <a:sym typeface="Wingdings" panose="05000000000000000000" pitchFamily="2" charset="2"/>
              </a:rPr>
              <a:t>Beroeps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Begeleidende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Leerweg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3 of 4 </a:t>
            </a:r>
            <a:r>
              <a:rPr lang="en-US" dirty="0" err="1">
                <a:sym typeface="Wingdings" panose="05000000000000000000" pitchFamily="2" charset="2"/>
              </a:rPr>
              <a:t>dagen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werken</a:t>
            </a:r>
            <a:r>
              <a:rPr lang="en-US" dirty="0">
                <a:sym typeface="Wingdings" panose="05000000000000000000" pitchFamily="2" charset="2"/>
              </a:rPr>
              <a:t>, 1 </a:t>
            </a:r>
            <a:r>
              <a:rPr lang="en-US" dirty="0" err="1">
                <a:sym typeface="Wingdings" panose="05000000000000000000" pitchFamily="2" charset="2"/>
              </a:rPr>
              <a:t>dag</a:t>
            </a:r>
            <a:r>
              <a:rPr lang="en-US" dirty="0">
                <a:sym typeface="Wingdings" panose="05000000000000000000" pitchFamily="2" charset="2"/>
              </a:rPr>
              <a:t> school, 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18599"/>
          <a:stretch/>
        </p:blipFill>
        <p:spPr>
          <a:xfrm>
            <a:off x="7892390" y="3333070"/>
            <a:ext cx="24323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Wat is </a:t>
            </a:r>
            <a:r>
              <a:rPr lang="en-US" dirty="0" err="1"/>
              <a:t>mbo</a:t>
            </a:r>
            <a:r>
              <a:rPr lang="en-US" dirty="0"/>
              <a:t>?</a:t>
            </a:r>
          </a:p>
          <a:p>
            <a:r>
              <a:rPr lang="en-US" sz="1800" dirty="0"/>
              <a:t>B</a:t>
            </a:r>
            <a:r>
              <a:rPr lang="nl-NL" sz="1800" dirty="0"/>
              <a:t>PV - </a:t>
            </a:r>
            <a:r>
              <a:rPr lang="nl-NL" sz="1800" dirty="0" err="1"/>
              <a:t>BeroepsPraktijkVorming</a:t>
            </a:r>
            <a:endParaRPr lang="nl-NL" sz="1800" dirty="0"/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9" name="Afbeelding 8" descr="logo-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40" y="5319713"/>
            <a:ext cx="504824" cy="50482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6D4DAB5-3C37-4173-BEEA-A2E667DD3DCA}"/>
              </a:ext>
            </a:extLst>
          </p:cNvPr>
          <p:cNvSpPr/>
          <p:nvPr/>
        </p:nvSpPr>
        <p:spPr>
          <a:xfrm>
            <a:off x="347661" y="1538943"/>
            <a:ext cx="5359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58837"/>
                </a:solidFill>
              </a:rPr>
              <a:t>BOL</a:t>
            </a:r>
          </a:p>
          <a:p>
            <a:r>
              <a:rPr lang="en-US" dirty="0"/>
              <a:t>20 – 40% van de BOL </a:t>
            </a:r>
            <a:r>
              <a:rPr lang="en-US" dirty="0" err="1"/>
              <a:t>opleiding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Stage </a:t>
            </a:r>
            <a:r>
              <a:rPr lang="en-US" dirty="0" err="1"/>
              <a:t>meestal</a:t>
            </a:r>
            <a:r>
              <a:rPr lang="en-US" dirty="0"/>
              <a:t> in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leerjaren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Lintstage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Blokstage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Stage in het </a:t>
            </a:r>
            <a:r>
              <a:rPr lang="en-US" dirty="0" err="1"/>
              <a:t>buitenland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58837"/>
                </a:solidFill>
              </a:rPr>
              <a:t>BBL</a:t>
            </a:r>
          </a:p>
          <a:p>
            <a:r>
              <a:rPr lang="en-US" dirty="0" err="1"/>
              <a:t>Werk</a:t>
            </a:r>
            <a:endParaRPr lang="en-US" dirty="0"/>
          </a:p>
          <a:p>
            <a:r>
              <a:rPr lang="en-US" dirty="0"/>
              <a:t>Contract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werkgever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/>
              <a:t>Erkenning</a:t>
            </a:r>
            <a:r>
              <a:rPr lang="en-US" dirty="0"/>
              <a:t> van het </a:t>
            </a:r>
            <a:r>
              <a:rPr lang="en-US" dirty="0" err="1"/>
              <a:t>bedrijf</a:t>
            </a:r>
            <a:r>
              <a:rPr lang="en-US" dirty="0"/>
              <a:t> via SBB	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3DFEE88-910C-43EE-8B5A-35749E38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6931"/>
          <a:stretch/>
        </p:blipFill>
        <p:spPr>
          <a:xfrm>
            <a:off x="5427661" y="1574802"/>
            <a:ext cx="4873627" cy="39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is mbo?</a:t>
            </a:r>
          </a:p>
          <a:p>
            <a:r>
              <a:rPr lang="nl-NL" sz="1800" dirty="0"/>
              <a:t>Hoe is een opleiding opgebouwd?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06445" y="1628766"/>
            <a:ext cx="5800217" cy="4142343"/>
          </a:xfrm>
          <a:prstGeom prst="rect">
            <a:avLst/>
          </a:prstGeom>
          <a:solidFill>
            <a:srgbClr val="45C0CF">
              <a:alpha val="90000"/>
            </a:srgbClr>
          </a:solidFill>
        </p:spPr>
        <p:txBody>
          <a:bodyPr wrap="square" lIns="108000" tIns="108000" rIns="108000" bIns="360000" rtlCol="0" anchor="b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b="1" kern="0" dirty="0" err="1">
                <a:solidFill>
                  <a:srgbClr val="F58837"/>
                </a:solidFill>
                <a:cs typeface="Segoe UI Light" panose="020B0502040204020203" pitchFamily="34" charset="0"/>
              </a:rPr>
              <a:t>Basisdeel</a:t>
            </a:r>
            <a:endParaRPr lang="en-US" b="1" kern="0" dirty="0">
              <a:solidFill>
                <a:srgbClr val="F58837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schemeClr val="bg1"/>
                </a:solidFill>
                <a:cs typeface="Segoe UI Light" panose="020B0502040204020203" pitchFamily="34" charset="0"/>
              </a:rPr>
              <a:t>Basis van </a:t>
            </a:r>
            <a:r>
              <a:rPr lang="en-US" kern="0" dirty="0" err="1">
                <a:solidFill>
                  <a:schemeClr val="bg1"/>
                </a:solidFill>
                <a:cs typeface="Segoe UI Light" panose="020B0502040204020203" pitchFamily="34" charset="0"/>
              </a:rPr>
              <a:t>een</a:t>
            </a:r>
            <a:r>
              <a:rPr lang="en-US" kern="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cs typeface="Segoe UI Light" panose="020B0502040204020203" pitchFamily="34" charset="0"/>
              </a:rPr>
              <a:t>beroep</a:t>
            </a:r>
            <a:r>
              <a:rPr lang="en-US" kern="0" dirty="0">
                <a:solidFill>
                  <a:schemeClr val="bg1"/>
                </a:solidFill>
                <a:cs typeface="Segoe UI Light" panose="020B0502040204020203" pitchFamily="34" charset="0"/>
              </a:rPr>
              <a:t>: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Nederlands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,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rekenen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,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loopbaanorientatie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 (LOB),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engels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,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burgerschap</a:t>
            </a:r>
            <a:endParaRPr lang="en-US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2. </a:t>
            </a:r>
            <a:r>
              <a:rPr lang="en-US" b="1" kern="0" dirty="0" err="1">
                <a:solidFill>
                  <a:srgbClr val="F58837"/>
                </a:solidFill>
                <a:cs typeface="Segoe UI Light" panose="020B0502040204020203" pitchFamily="34" charset="0"/>
              </a:rPr>
              <a:t>Profieldeel</a:t>
            </a:r>
            <a:endParaRPr lang="en-US" b="1" kern="0" dirty="0">
              <a:solidFill>
                <a:srgbClr val="F58837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De kern(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vakken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) van het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beroep</a:t>
            </a:r>
            <a:endParaRPr lang="en-US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Stagelopen</a:t>
            </a:r>
            <a:endParaRPr lang="en-US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prstClr val="white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cs typeface="Segoe UI Light" panose="020B0502040204020203" pitchFamily="34" charset="0"/>
              </a:rPr>
              <a:t>3. </a:t>
            </a:r>
            <a:r>
              <a:rPr lang="en-US" b="1" kern="0" dirty="0" err="1">
                <a:solidFill>
                  <a:srgbClr val="F58837"/>
                </a:solidFill>
                <a:cs typeface="Segoe UI Light" panose="020B0502040204020203" pitchFamily="34" charset="0"/>
              </a:rPr>
              <a:t>Keuzedelen</a:t>
            </a:r>
            <a:endParaRPr lang="en-US" b="1" kern="0" dirty="0">
              <a:solidFill>
                <a:srgbClr val="F58837"/>
              </a:solidFill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Verbreden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 of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verdiepen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 van de </a:t>
            </a: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opleiding</a:t>
            </a:r>
            <a:r>
              <a:rPr lang="en-US" kern="0" dirty="0">
                <a:solidFill>
                  <a:prstClr val="white"/>
                </a:solidFill>
                <a:cs typeface="Segoe UI Light" panose="020B0502040204020203" pitchFamily="34" charset="0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prstClr val="white"/>
                </a:solidFill>
                <a:cs typeface="Segoe UI Light" panose="020B0502040204020203" pitchFamily="34" charset="0"/>
              </a:rPr>
              <a:t>Specialiseren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48" y="2721832"/>
            <a:ext cx="1146132" cy="108245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15" y="2756333"/>
            <a:ext cx="1417222" cy="107513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69" y="2666420"/>
            <a:ext cx="1136339" cy="10773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96" y="3419000"/>
            <a:ext cx="991527" cy="119183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43" y="3466696"/>
            <a:ext cx="937613" cy="113605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45" y="3410908"/>
            <a:ext cx="988705" cy="124765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4212521"/>
            <a:ext cx="3092899" cy="139763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2" y="4575067"/>
            <a:ext cx="677006" cy="86069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43" y="4575067"/>
            <a:ext cx="846061" cy="71315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08" y="4552084"/>
            <a:ext cx="837096" cy="75592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5104367"/>
            <a:ext cx="1469952" cy="421844"/>
          </a:xfrm>
          <a:prstGeom prst="rect">
            <a:avLst/>
          </a:prstGeom>
        </p:spPr>
      </p:pic>
      <p:pic>
        <p:nvPicPr>
          <p:cNvPr id="24" name="Afbeelding 23" descr="los keuzedee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8" y="2363591"/>
            <a:ext cx="479408" cy="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/>
          </p:nvPr>
        </p:nvGraphicFramePr>
        <p:xfrm>
          <a:off x="6066780" y="2213843"/>
          <a:ext cx="3960439" cy="264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3"/>
          <p:cNvSpPr/>
          <p:nvPr/>
        </p:nvSpPr>
        <p:spPr>
          <a:xfrm>
            <a:off x="347661" y="240753"/>
            <a:ext cx="9954000" cy="1181002"/>
          </a:xfrm>
          <a:custGeom>
            <a:avLst/>
            <a:gdLst>
              <a:gd name="connsiteX0" fmla="*/ 0 w 9952038"/>
              <a:gd name="connsiteY0" fmla="*/ 0 h 1181002"/>
              <a:gd name="connsiteX1" fmla="*/ 9952038 w 9952038"/>
              <a:gd name="connsiteY1" fmla="*/ 0 h 1181002"/>
              <a:gd name="connsiteX2" fmla="*/ 9952038 w 9952038"/>
              <a:gd name="connsiteY2" fmla="*/ 1181002 h 1181002"/>
              <a:gd name="connsiteX3" fmla="*/ 0 w 9952038"/>
              <a:gd name="connsiteY3" fmla="*/ 1181002 h 1181002"/>
              <a:gd name="connsiteX4" fmla="*/ 0 w 9952038"/>
              <a:gd name="connsiteY4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0 w 9953625"/>
              <a:gd name="connsiteY4" fmla="*/ 259310 h 1181002"/>
              <a:gd name="connsiteX5" fmla="*/ 1587 w 9953625"/>
              <a:gd name="connsiteY5" fmla="*/ 0 h 1181002"/>
              <a:gd name="connsiteX0" fmla="*/ 1587 w 9953625"/>
              <a:gd name="connsiteY0" fmla="*/ 0 h 1181002"/>
              <a:gd name="connsiteX1" fmla="*/ 9953625 w 9953625"/>
              <a:gd name="connsiteY1" fmla="*/ 0 h 1181002"/>
              <a:gd name="connsiteX2" fmla="*/ 9953625 w 9953625"/>
              <a:gd name="connsiteY2" fmla="*/ 1181002 h 1181002"/>
              <a:gd name="connsiteX3" fmla="*/ 1587 w 9953625"/>
              <a:gd name="connsiteY3" fmla="*/ 1181002 h 1181002"/>
              <a:gd name="connsiteX4" fmla="*/ 2382 w 9953625"/>
              <a:gd name="connsiteY4" fmla="*/ 430760 h 1181002"/>
              <a:gd name="connsiteX5" fmla="*/ 0 w 9953625"/>
              <a:gd name="connsiteY5" fmla="*/ 259310 h 1181002"/>
              <a:gd name="connsiteX6" fmla="*/ 1587 w 9953625"/>
              <a:gd name="connsiteY6" fmla="*/ 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3822 w 9953625"/>
              <a:gd name="connsiteY5" fmla="*/ 52220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4 w 9953625"/>
              <a:gd name="connsiteY5" fmla="*/ 438857 h 1181002"/>
              <a:gd name="connsiteX0" fmla="*/ 1428 w 9955053"/>
              <a:gd name="connsiteY0" fmla="*/ 259310 h 1181002"/>
              <a:gd name="connsiteX1" fmla="*/ 3015 w 9955053"/>
              <a:gd name="connsiteY1" fmla="*/ 0 h 1181002"/>
              <a:gd name="connsiteX2" fmla="*/ 9955053 w 9955053"/>
              <a:gd name="connsiteY2" fmla="*/ 0 h 1181002"/>
              <a:gd name="connsiteX3" fmla="*/ 9955053 w 9955053"/>
              <a:gd name="connsiteY3" fmla="*/ 1181002 h 1181002"/>
              <a:gd name="connsiteX4" fmla="*/ 3015 w 9955053"/>
              <a:gd name="connsiteY4" fmla="*/ 1181002 h 1181002"/>
              <a:gd name="connsiteX5" fmla="*/ 0 w 9955053"/>
              <a:gd name="connsiteY5" fmla="*/ 443619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143828 w 9953625"/>
              <a:gd name="connsiteY5" fmla="*/ 486482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2 w 9953625"/>
              <a:gd name="connsiteY6" fmla="*/ 433141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3334 w 9953625"/>
              <a:gd name="connsiteY5" fmla="*/ 431713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197639 w 9953625"/>
              <a:gd name="connsiteY6" fmla="*/ 352178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59310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59310 h 1181002"/>
              <a:gd name="connsiteX0" fmla="*/ 0 w 9953625"/>
              <a:gd name="connsiteY0" fmla="*/ 273598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73598 h 1181002"/>
              <a:gd name="connsiteX0" fmla="*/ 0 w 9953625"/>
              <a:gd name="connsiteY0" fmla="*/ 268835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8835 h 1181002"/>
              <a:gd name="connsiteX0" fmla="*/ 0 w 9953625"/>
              <a:gd name="connsiteY0" fmla="*/ 266454 h 1181002"/>
              <a:gd name="connsiteX1" fmla="*/ 1587 w 9953625"/>
              <a:gd name="connsiteY1" fmla="*/ 0 h 1181002"/>
              <a:gd name="connsiteX2" fmla="*/ 9953625 w 9953625"/>
              <a:gd name="connsiteY2" fmla="*/ 0 h 1181002"/>
              <a:gd name="connsiteX3" fmla="*/ 9953625 w 9953625"/>
              <a:gd name="connsiteY3" fmla="*/ 1181002 h 1181002"/>
              <a:gd name="connsiteX4" fmla="*/ 1587 w 9953625"/>
              <a:gd name="connsiteY4" fmla="*/ 1181002 h 1181002"/>
              <a:gd name="connsiteX5" fmla="*/ 953 w 9953625"/>
              <a:gd name="connsiteY5" fmla="*/ 438857 h 1181002"/>
              <a:gd name="connsiteX6" fmla="*/ 202400 w 9953625"/>
              <a:gd name="connsiteY6" fmla="*/ 347416 h 1181002"/>
              <a:gd name="connsiteX7" fmla="*/ 0 w 9953625"/>
              <a:gd name="connsiteY7" fmla="*/ 266454 h 1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25" h="1181002">
                <a:moveTo>
                  <a:pt x="0" y="266454"/>
                </a:moveTo>
                <a:lnTo>
                  <a:pt x="1587" y="0"/>
                </a:lnTo>
                <a:lnTo>
                  <a:pt x="9953625" y="0"/>
                </a:lnTo>
                <a:lnTo>
                  <a:pt x="9953625" y="1181002"/>
                </a:lnTo>
                <a:lnTo>
                  <a:pt x="1587" y="1181002"/>
                </a:lnTo>
                <a:cubicBezTo>
                  <a:pt x="1852" y="930921"/>
                  <a:pt x="953" y="438857"/>
                  <a:pt x="953" y="438857"/>
                </a:cubicBezTo>
                <a:cubicBezTo>
                  <a:pt x="-1692" y="440421"/>
                  <a:pt x="203094" y="347118"/>
                  <a:pt x="202400" y="347416"/>
                </a:cubicBezTo>
                <a:lnTo>
                  <a:pt x="0" y="266454"/>
                </a:lnTo>
                <a:close/>
              </a:path>
            </a:pathLst>
          </a:custGeom>
          <a:solidFill>
            <a:srgbClr val="8273B3"/>
          </a:solidFill>
          <a:ln w="57150" cap="flat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08000"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349250" y="240753"/>
            <a:ext cx="9952038" cy="1181002"/>
          </a:xfrm>
          <a:prstGeom prst="rect">
            <a:avLst/>
          </a:prstGeom>
        </p:spPr>
        <p:txBody>
          <a:bodyPr lIns="396000" tIns="108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zijn de verschillen tussen vmbo en mbo?</a:t>
            </a:r>
          </a:p>
        </p:txBody>
      </p:sp>
      <p:sp>
        <p:nvSpPr>
          <p:cNvPr id="5" name="Vrije vorm 8"/>
          <p:cNvSpPr/>
          <p:nvPr/>
        </p:nvSpPr>
        <p:spPr>
          <a:xfrm>
            <a:off x="204328" y="446545"/>
            <a:ext cx="343346" cy="28428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2540"/>
              <a:gd name="connsiteX1" fmla="*/ 10000 w 10000"/>
              <a:gd name="connsiteY1" fmla="*/ 5000 h 12540"/>
              <a:gd name="connsiteX2" fmla="*/ 2309 w 10000"/>
              <a:gd name="connsiteY2" fmla="*/ 12540 h 12540"/>
              <a:gd name="connsiteX0" fmla="*/ 0 w 10000"/>
              <a:gd name="connsiteY0" fmla="*/ 0 h 10000"/>
              <a:gd name="connsiteX1" fmla="*/ 10000 w 10000"/>
              <a:gd name="connsiteY1" fmla="*/ 5000 h 10000"/>
              <a:gd name="connsiteX2" fmla="*/ 909 w 10000"/>
              <a:gd name="connsiteY2" fmla="*/ 10000 h 10000"/>
              <a:gd name="connsiteX0" fmla="*/ 0 w 4545"/>
              <a:gd name="connsiteY0" fmla="*/ 0 h 10000"/>
              <a:gd name="connsiteX1" fmla="*/ 4545 w 4545"/>
              <a:gd name="connsiteY1" fmla="*/ 8000 h 10000"/>
              <a:gd name="connsiteX2" fmla="*/ 909 w 4545"/>
              <a:gd name="connsiteY2" fmla="*/ 10000 h 10000"/>
              <a:gd name="connsiteX0" fmla="*/ 0 w 19419"/>
              <a:gd name="connsiteY0" fmla="*/ 0 h 10000"/>
              <a:gd name="connsiteX1" fmla="*/ 19419 w 19419"/>
              <a:gd name="connsiteY1" fmla="*/ 4847 h 10000"/>
              <a:gd name="connsiteX2" fmla="*/ 2000 w 19419"/>
              <a:gd name="connsiteY2" fmla="*/ 10000 h 10000"/>
              <a:gd name="connsiteX0" fmla="*/ 0 w 19551"/>
              <a:gd name="connsiteY0" fmla="*/ 0 h 8942"/>
              <a:gd name="connsiteX1" fmla="*/ 19551 w 19551"/>
              <a:gd name="connsiteY1" fmla="*/ 3789 h 8942"/>
              <a:gd name="connsiteX2" fmla="*/ 2132 w 19551"/>
              <a:gd name="connsiteY2" fmla="*/ 8942 h 8942"/>
              <a:gd name="connsiteX0" fmla="*/ 0 w 10000"/>
              <a:gd name="connsiteY0" fmla="*/ 0 h 8669"/>
              <a:gd name="connsiteX1" fmla="*/ 10000 w 10000"/>
              <a:gd name="connsiteY1" fmla="*/ 4237 h 8669"/>
              <a:gd name="connsiteX2" fmla="*/ 346 w 10000"/>
              <a:gd name="connsiteY2" fmla="*/ 8669 h 8669"/>
              <a:gd name="connsiteX0" fmla="*/ 1137 w 9654"/>
              <a:gd name="connsiteY0" fmla="*/ 0 h 15797"/>
              <a:gd name="connsiteX1" fmla="*/ 9654 w 9654"/>
              <a:gd name="connsiteY1" fmla="*/ 10685 h 15797"/>
              <a:gd name="connsiteX2" fmla="*/ 0 w 9654"/>
              <a:gd name="connsiteY2" fmla="*/ 15797 h 15797"/>
              <a:gd name="connsiteX0" fmla="*/ 0 w 10106"/>
              <a:gd name="connsiteY0" fmla="*/ 0 h 6448"/>
              <a:gd name="connsiteX1" fmla="*/ 10106 w 10106"/>
              <a:gd name="connsiteY1" fmla="*/ 3212 h 6448"/>
              <a:gd name="connsiteX2" fmla="*/ 106 w 10106"/>
              <a:gd name="connsiteY2" fmla="*/ 6448 h 6448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4981 h 10000"/>
              <a:gd name="connsiteX2" fmla="*/ 105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333" y="1660"/>
                  <a:pt x="75" y="122"/>
                  <a:pt x="10000" y="4981"/>
                </a:cubicBezTo>
                <a:lnTo>
                  <a:pt x="105" y="10000"/>
                </a:lnTo>
              </a:path>
            </a:pathLst>
          </a:custGeom>
          <a:noFill/>
          <a:ln w="57150" cap="sq">
            <a:solidFill>
              <a:srgbClr val="3C3C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482B24E-AFF0-402C-A91B-279C5B22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/>
          <a:stretch/>
        </p:blipFill>
        <p:spPr>
          <a:xfrm>
            <a:off x="5778748" y="1644445"/>
            <a:ext cx="4522540" cy="416979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6D4DAB5-3C37-4173-BEEA-A2E667DD3DCA}"/>
              </a:ext>
            </a:extLst>
          </p:cNvPr>
          <p:cNvSpPr/>
          <p:nvPr/>
        </p:nvSpPr>
        <p:spPr>
          <a:xfrm>
            <a:off x="347661" y="1538943"/>
            <a:ext cx="5359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 bent met je </a:t>
            </a:r>
            <a:r>
              <a:rPr lang="en-US" dirty="0" err="1">
                <a:solidFill>
                  <a:srgbClr val="F58837"/>
                </a:solidFill>
              </a:rPr>
              <a:t>vak</a:t>
            </a:r>
            <a:r>
              <a:rPr lang="en-US" dirty="0"/>
              <a:t> </a:t>
            </a:r>
            <a:r>
              <a:rPr lang="en-US" dirty="0" err="1"/>
              <a:t>bezig</a:t>
            </a:r>
            <a:r>
              <a:rPr lang="en-US" dirty="0"/>
              <a:t>!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Praktijklessen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Opdrachten</a:t>
            </a:r>
            <a:r>
              <a:rPr lang="en-US" dirty="0"/>
              <a:t> van de </a:t>
            </a:r>
            <a:r>
              <a:rPr lang="en-US" dirty="0" err="1"/>
              <a:t>werkvloer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Projecten</a:t>
            </a:r>
            <a:r>
              <a:rPr lang="en-US" dirty="0"/>
              <a:t> en </a:t>
            </a:r>
            <a:r>
              <a:rPr lang="en-US" dirty="0" err="1"/>
              <a:t>wedstrijden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Stage/BPV</a:t>
            </a:r>
          </a:p>
          <a:p>
            <a:endParaRPr lang="en-US" dirty="0"/>
          </a:p>
          <a:p>
            <a:r>
              <a:rPr lang="en-US" dirty="0"/>
              <a:t>Meer </a:t>
            </a:r>
            <a:r>
              <a:rPr lang="en-US" dirty="0" err="1">
                <a:solidFill>
                  <a:srgbClr val="F58837"/>
                </a:solidFill>
              </a:rPr>
              <a:t>zelfstandig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, </a:t>
            </a:r>
            <a:r>
              <a:rPr lang="en-US" dirty="0" err="1">
                <a:solidFill>
                  <a:srgbClr val="F58837"/>
                </a:solidFill>
              </a:rPr>
              <a:t>zelfstudie</a:t>
            </a:r>
            <a:r>
              <a:rPr lang="en-US" dirty="0"/>
              <a:t>, eigen </a:t>
            </a:r>
            <a:r>
              <a:rPr lang="en-US" dirty="0" err="1">
                <a:solidFill>
                  <a:srgbClr val="F58837"/>
                </a:solidFill>
              </a:rPr>
              <a:t>verantwoordelijkheid</a:t>
            </a:r>
            <a:r>
              <a:rPr lang="en-US" dirty="0"/>
              <a:t>,</a:t>
            </a:r>
            <a:r>
              <a:rPr lang="en-US" dirty="0">
                <a:solidFill>
                  <a:srgbClr val="F58837"/>
                </a:solidFill>
              </a:rPr>
              <a:t> </a:t>
            </a:r>
            <a:r>
              <a:rPr lang="en-US" dirty="0"/>
              <a:t>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>
                <a:solidFill>
                  <a:srgbClr val="F58837"/>
                </a:solidFill>
              </a:rPr>
              <a:t>samenwerken</a:t>
            </a:r>
            <a:endParaRPr lang="en-US" dirty="0">
              <a:solidFill>
                <a:srgbClr val="F58837"/>
              </a:solidFill>
            </a:endParaRPr>
          </a:p>
          <a:p>
            <a:endParaRPr lang="en-US" dirty="0">
              <a:solidFill>
                <a:srgbClr val="F58837"/>
              </a:solidFill>
            </a:endParaRPr>
          </a:p>
          <a:p>
            <a:r>
              <a:rPr lang="en-US" dirty="0" err="1">
                <a:solidFill>
                  <a:srgbClr val="F58837"/>
                </a:solidFill>
              </a:rPr>
              <a:t>Flexibele</a:t>
            </a:r>
            <a:r>
              <a:rPr lang="en-US" dirty="0"/>
              <a:t> </a:t>
            </a:r>
            <a:r>
              <a:rPr lang="en-US" dirty="0" err="1"/>
              <a:t>toetsmomenten</a:t>
            </a:r>
            <a:r>
              <a:rPr lang="en-US" dirty="0"/>
              <a:t> en </a:t>
            </a:r>
            <a:r>
              <a:rPr lang="en-US" dirty="0" err="1">
                <a:solidFill>
                  <a:srgbClr val="F58837"/>
                </a:solidFill>
              </a:rPr>
              <a:t>grotere</a:t>
            </a:r>
            <a:r>
              <a:rPr lang="en-US" dirty="0"/>
              <a:t> </a:t>
            </a:r>
            <a:r>
              <a:rPr lang="en-US" dirty="0" err="1"/>
              <a:t>toetsen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Lesperiodes</a:t>
            </a:r>
            <a:r>
              <a:rPr lang="en-US" dirty="0"/>
              <a:t> van </a:t>
            </a:r>
            <a:r>
              <a:rPr lang="en-US" dirty="0">
                <a:solidFill>
                  <a:srgbClr val="F58837"/>
                </a:solidFill>
              </a:rPr>
              <a:t>10 </a:t>
            </a:r>
            <a:r>
              <a:rPr lang="en-US" dirty="0" err="1">
                <a:solidFill>
                  <a:srgbClr val="F58837"/>
                </a:solidFill>
              </a:rPr>
              <a:t>weken</a:t>
            </a:r>
            <a:r>
              <a:rPr lang="en-US" dirty="0">
                <a:solidFill>
                  <a:srgbClr val="F58837"/>
                </a:solidFill>
              </a:rPr>
              <a:t> </a:t>
            </a:r>
            <a:r>
              <a:rPr lang="en-US" dirty="0"/>
              <a:t>met lessen </a:t>
            </a:r>
            <a:r>
              <a:rPr lang="en-US" dirty="0" err="1"/>
              <a:t>tussen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58837"/>
                </a:solidFill>
              </a:rPr>
              <a:t>08.00 en 18.00 </a:t>
            </a:r>
            <a:r>
              <a:rPr lang="en-US" dirty="0" err="1"/>
              <a:t>uur</a:t>
            </a:r>
            <a:endParaRPr lang="en-US" dirty="0"/>
          </a:p>
          <a:p>
            <a:r>
              <a:rPr lang="en-US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266815"/>
      </p:ext>
    </p:extLst>
  </p:cSld>
  <p:clrMapOvr>
    <a:masterClrMapping/>
  </p:clrMapOvr>
</p:sld>
</file>

<file path=ppt/theme/theme1.xml><?xml version="1.0" encoding="utf-8"?>
<a:theme xmlns:a="http://schemas.openxmlformats.org/drawingml/2006/main" name="Aventus - standaard">
  <a:themeElements>
    <a:clrScheme name="Aventus">
      <a:dk1>
        <a:srgbClr val="3C3C3C"/>
      </a:dk1>
      <a:lt1>
        <a:sysClr val="window" lastClr="FFFFFF"/>
      </a:lt1>
      <a:dk2>
        <a:srgbClr val="3C3C3C"/>
      </a:dk2>
      <a:lt2>
        <a:srgbClr val="EEECE1"/>
      </a:lt2>
      <a:accent1>
        <a:srgbClr val="7A5FA6"/>
      </a:accent1>
      <a:accent2>
        <a:srgbClr val="52BCCE"/>
      </a:accent2>
      <a:accent3>
        <a:srgbClr val="CDCD00"/>
      </a:accent3>
      <a:accent4>
        <a:srgbClr val="EE7402"/>
      </a:accent4>
      <a:accent5>
        <a:srgbClr val="F6E700"/>
      </a:accent5>
      <a:accent6>
        <a:srgbClr val="3C3C3C"/>
      </a:accent6>
      <a:hlink>
        <a:srgbClr val="3C3C3C"/>
      </a:hlink>
      <a:folHlink>
        <a:srgbClr val="7A5FA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5C0CF">
            <a:alpha val="90000"/>
          </a:srgbClr>
        </a:solidFill>
      </a:spPr>
      <a:bodyPr wrap="square" lIns="108000" tIns="108000" rIns="108000" bIns="360000" rtlCol="0" anchor="b">
        <a:noAutofit/>
      </a:bodyPr>
      <a:lstStyle>
        <a:defPPr marL="0" marR="0" indent="0" algn="l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cs typeface="Segoe UI Light" panose="020B0502040204020203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C36195A31EC4ABB62647B8F4C2FB9" ma:contentTypeVersion="10" ma:contentTypeDescription="Een nieuw document maken." ma:contentTypeScope="" ma:versionID="5f844250d926b407dbf2b61ef6aab7c8">
  <xsd:schema xmlns:xsd="http://www.w3.org/2001/XMLSchema" xmlns:xs="http://www.w3.org/2001/XMLSchema" xmlns:p="http://schemas.microsoft.com/office/2006/metadata/properties" xmlns:ns2="72caec10-c59b-4166-bbeb-9711bbeced16" xmlns:ns3="174624cd-28f3-4088-9dfe-23ac2bdde6a7" targetNamespace="http://schemas.microsoft.com/office/2006/metadata/properties" ma:root="true" ma:fieldsID="360dae435dd12e90106fdb69dc2e229a" ns2:_="" ns3:_="">
    <xsd:import namespace="72caec10-c59b-4166-bbeb-9711bbeced16"/>
    <xsd:import namespace="174624cd-28f3-4088-9dfe-23ac2bdde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aec10-c59b-4166-bbeb-9711bbece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24cd-28f3-4088-9dfe-23ac2bdde6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4624cd-28f3-4088-9dfe-23ac2bdde6a7">
      <UserInfo>
        <DisplayName>Pieter Sijtsma</DisplayName>
        <AccountId>1070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CC6C56-6007-4721-8F8D-3CB1878FC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aec10-c59b-4166-bbeb-9711bbeced16"/>
    <ds:schemaRef ds:uri="174624cd-28f3-4088-9dfe-23ac2bdde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AC6657-3938-40BB-B3B7-41BE65C210A1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72caec10-c59b-4166-bbeb-9711bbeced16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74624cd-28f3-4088-9dfe-23ac2bdde6a7"/>
  </ds:schemaRefs>
</ds:datastoreItem>
</file>

<file path=customXml/itemProps3.xml><?xml version="1.0" encoding="utf-8"?>
<ds:datastoreItem xmlns:ds="http://schemas.openxmlformats.org/officeDocument/2006/customXml" ds:itemID="{A023FF06-8AB8-4FCF-B3DF-AFE5D20C5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1019</Words>
  <Application>Microsoft Office PowerPoint</Application>
  <PresentationFormat>Aangepast</PresentationFormat>
  <Paragraphs>357</Paragraphs>
  <Slides>24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Aventus - standaard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</dc:creator>
  <cp:lastModifiedBy>Sylvia Herold</cp:lastModifiedBy>
  <cp:revision>352</cp:revision>
  <cp:lastPrinted>2017-04-19T13:11:23Z</cp:lastPrinted>
  <dcterms:created xsi:type="dcterms:W3CDTF">2016-06-28T20:56:59Z</dcterms:created>
  <dcterms:modified xsi:type="dcterms:W3CDTF">2019-02-06T13:11:24Z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0x010100AEBC36195A31EC4ABB62647B8F4C2FB9</vt:lpwstr>
  </property>
  <property fmtid="{D5CDD505-2E9C-101B-9397-08002B2CF9AE}" pid="3" name="Order">
    <vt:r8>100</vt:r8>
  </property>
  <property fmtid="{D5CDD505-2E9C-101B-9397-08002B2CF9AE}" pid="4" name="AuthorIds_UIVersion_6144">
    <vt:lpwstr>30</vt:lpwstr>
  </property>
</Properties>
</file>